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3" r:id="rId2"/>
    <p:sldId id="277" r:id="rId3"/>
    <p:sldId id="280" r:id="rId4"/>
    <p:sldId id="284" r:id="rId5"/>
    <p:sldId id="282" r:id="rId6"/>
  </p:sldIdLst>
  <p:sldSz cx="12192000" cy="6858000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nese CASAZZA" initials="A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CDFBBA1-71E8-432F-BBBF-F9636580A9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r>
              <a:rPr lang="it-IT"/>
              <a:t>All. 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F4674C6-65C0-4F23-8592-0A674925C2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587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r>
              <a:rPr lang="it-IT"/>
              <a:t>All. 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6DDDD1F-FD49-455D-B680-361E0D97FF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1EA7969-DF4D-4AAE-807E-536691F674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587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EE28CF39-C000-4755-9386-DF43E793B8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59007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r>
              <a:rPr lang="it-IT"/>
              <a:t>All. 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r>
              <a:rPr lang="it-IT"/>
              <a:t>All. A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D4A6E4BF-D580-4F7F-9B57-40394667C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02788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immagine diapositiva 1">
            <a:extLst>
              <a:ext uri="{FF2B5EF4-FFF2-40B4-BE49-F238E27FC236}">
                <a16:creationId xmlns:a16="http://schemas.microsoft.com/office/drawing/2014/main" id="{28B2FC23-8A90-4892-A97F-15D9249D8C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egnaposto note 2">
            <a:extLst>
              <a:ext uri="{FF2B5EF4-FFF2-40B4-BE49-F238E27FC236}">
                <a16:creationId xmlns:a16="http://schemas.microsoft.com/office/drawing/2014/main" id="{F12580E2-B6C6-4764-839B-D73FEF932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ea typeface="ＭＳ Ｐゴシック" panose="020B0600070205080204" pitchFamily="34" charset="-128"/>
            </a:endParaRP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A804B58-6C65-4124-AC3B-2D88EEFDEF1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it-IT"/>
              <a:t>All. 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>
            <a:extLst>
              <a:ext uri="{FF2B5EF4-FFF2-40B4-BE49-F238E27FC236}">
                <a16:creationId xmlns:a16="http://schemas.microsoft.com/office/drawing/2014/main" id="{0FA99FCC-7DCA-4802-A0C5-D46EC845DB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Segnaposto note 2">
            <a:extLst>
              <a:ext uri="{FF2B5EF4-FFF2-40B4-BE49-F238E27FC236}">
                <a16:creationId xmlns:a16="http://schemas.microsoft.com/office/drawing/2014/main" id="{28F30219-76FB-4289-8FED-A5FD43906D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ea typeface="ＭＳ Ｐゴシック" panose="020B0600070205080204" pitchFamily="34" charset="-128"/>
            </a:endParaRP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EDA34A-FBDA-4D63-9C07-8C491F9BE81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All. A</a:t>
            </a:r>
          </a:p>
        </p:txBody>
      </p:sp>
    </p:spTree>
    <p:extLst>
      <p:ext uri="{BB962C8B-B14F-4D97-AF65-F5344CB8AC3E}">
        <p14:creationId xmlns:p14="http://schemas.microsoft.com/office/powerpoint/2010/main" val="1522344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AA4ED5-150E-4CC4-8431-C10D7B59C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2DF014-994B-4FEE-B8FF-5A9752FE0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4A4E91-4B6C-414D-9FD2-EE3A3894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FF7691-2128-4E4B-A5E4-2CBC0B71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1F8682-6BF0-4B1E-8920-BD9F9422B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53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B99BC0-EC53-482F-BEE6-126A75C25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7B79387-2A51-4AC8-91F9-390A80854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6FBF43-1B50-43FE-8D1A-ACF5ECCB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90E027-7DF9-4D57-900C-4A3D732F0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F89139-3CFA-4A90-87C7-F96B2351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26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30C9EF3-26A9-4279-BC55-A2603CFB8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D4FB873-A79F-4C0A-B1AB-31E4E637D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2FFF4D-5A12-45F8-BE41-B7ACBF60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9D8897-8448-43F1-928F-EADEE837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FF9431-E94C-4CD4-8F55-23BE544D3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45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601907-AC08-4554-9698-1A3A5D84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4716A6-D60A-4C01-AEDA-DD49BEE04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F956C2-DC57-4AA5-B6DC-C26F4ED8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F8845E-A3FC-490B-84B6-023D992D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358935-A260-4D84-A5E1-BB485B6F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08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EE1313-F3F7-41A3-A221-881A41EF6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FAA4BA-7D05-4B6E-B6C4-E8A04E8CF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62B1EB-85C4-4251-9C01-58952DC2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CBA995-5EFD-4C21-A788-14A2D82A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D6577C-E3A7-4D00-871A-5B3715222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9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45D5BC-C055-48AB-9ABA-314E9191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5B7F96-4D77-4C91-914A-6F9909C651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ED4AC3-B235-43E1-8C66-37AFCC242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19BF0E-A634-45F1-A4BE-1D57E0B86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1F27D0-DCD9-4EB8-B179-B4450605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2B2B863-DCA4-47DA-994D-D64F0767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80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2817C9-ABB0-4FC8-A697-B9E284DE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B3B0D5-875D-47AA-A460-17C718183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E0D392-BB37-42AB-A901-D4ECA3932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3F0BBDC-35A9-4119-899A-D64BFAF9C5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5B4799E-4513-4044-B21C-C316D21DB9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99E3C55-35A7-45DC-B303-1186DD55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AA6D521-5BCE-4139-9006-8043FAE29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6140792-EF2C-4E4F-A208-5198213F6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26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C66C17-E292-46A4-BF60-39075C07D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8BB6554-D44A-436C-8B37-BBCE75CA8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B9ACF4-EC81-4E7A-8146-08EDE332D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83C1D16-E879-4105-8705-563D4E0D6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501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2D4D668-D528-4E7E-8459-DC1D8C074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A462EF3-A4CA-4981-B056-6E35D7F80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70C46A4-486D-43A2-BD4F-64F596DFB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40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CB4F53-2A08-469D-968A-8D1537DC5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78AD47-147F-49DC-A34E-351556DF7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9347BAA-54C1-419E-BB57-8364CACFD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EFDD83A-9A39-418B-B748-164BB5AF5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C8F796-1F82-4FC1-A944-72B4A0B96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5862DF-058F-4893-91B7-93C1B6BC0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5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2C7C22-D55C-4612-919B-47F0796C6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7B3673E-49A9-4D30-848E-C682600A7E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8180774-DF29-45D0-A6F2-A1C7F9ECD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AB83748-16DB-4529-88F6-7BEDCCE05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AE90B29-F8A2-4D3B-B1DA-FDBE0B26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361238-6A8F-4923-9A26-FA0853D4C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71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152EDA3-2AA9-4865-B0CD-A6449D425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C71F98-3B8A-42D2-B4D6-40E6659F5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C62CCA-775F-4500-A1B5-1E23B2064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564C45-713F-4C9F-AA15-D57E2D61E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944D68-AFC0-4F4E-AD06-DCF3723A8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63631-EED2-4378-9C44-1F52B7FFD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83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uppo 240">
            <a:extLst>
              <a:ext uri="{FF2B5EF4-FFF2-40B4-BE49-F238E27FC236}">
                <a16:creationId xmlns:a16="http://schemas.microsoft.com/office/drawing/2014/main" id="{02585114-CF22-497D-A35C-942D77CC65BA}"/>
              </a:ext>
            </a:extLst>
          </p:cNvPr>
          <p:cNvGrpSpPr>
            <a:grpSpLocks/>
          </p:cNvGrpSpPr>
          <p:nvPr/>
        </p:nvGrpSpPr>
        <p:grpSpPr bwMode="auto">
          <a:xfrm>
            <a:off x="1292772" y="650045"/>
            <a:ext cx="8450319" cy="6120744"/>
            <a:chOff x="-57069" y="260648"/>
            <a:chExt cx="8229306" cy="6121172"/>
          </a:xfrm>
        </p:grpSpPr>
        <p:grpSp>
          <p:nvGrpSpPr>
            <p:cNvPr id="7171" name="Gruppo 239">
              <a:extLst>
                <a:ext uri="{FF2B5EF4-FFF2-40B4-BE49-F238E27FC236}">
                  <a16:creationId xmlns:a16="http://schemas.microsoft.com/office/drawing/2014/main" id="{2A008800-C9B1-4425-92A8-C5AC01742C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57069" y="260648"/>
              <a:ext cx="8229306" cy="5724927"/>
              <a:chOff x="-57069" y="260648"/>
              <a:chExt cx="8229306" cy="5724927"/>
            </a:xfrm>
          </p:grpSpPr>
          <p:grpSp>
            <p:nvGrpSpPr>
              <p:cNvPr id="7184" name="Gruppo 227">
                <a:extLst>
                  <a:ext uri="{FF2B5EF4-FFF2-40B4-BE49-F238E27FC236}">
                    <a16:creationId xmlns:a16="http://schemas.microsoft.com/office/drawing/2014/main" id="{EB55E9E9-6B57-4773-8485-7109F50CBA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57069" y="260648"/>
                <a:ext cx="5609152" cy="5724927"/>
                <a:chOff x="-67216" y="570751"/>
                <a:chExt cx="5608240" cy="5725585"/>
              </a:xfrm>
            </p:grpSpPr>
            <p:sp>
              <p:nvSpPr>
                <p:cNvPr id="7" name="Rectangle 4">
                  <a:extLst>
                    <a:ext uri="{FF2B5EF4-FFF2-40B4-BE49-F238E27FC236}">
                      <a16:creationId xmlns:a16="http://schemas.microsoft.com/office/drawing/2014/main" id="{4BE0915C-A210-4855-8D30-CD8AFEBB94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60935" y="570751"/>
                  <a:ext cx="1799931" cy="90027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45720" rIns="45720" anchor="ctr"/>
                <a:lstStyle/>
                <a:p>
                  <a:pPr algn="ctr" eaLnBrk="1" hangingPunct="1">
                    <a:defRPr/>
                  </a:pPr>
                  <a:r>
                    <a:rPr lang="it-IT" sz="12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CONSIGLIO </a:t>
                  </a:r>
                </a:p>
                <a:p>
                  <a:pPr algn="ctr" eaLnBrk="1" hangingPunct="1">
                    <a:defRPr/>
                  </a:pPr>
                  <a:r>
                    <a:rPr lang="it-IT" sz="12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DI </a:t>
                  </a:r>
                </a:p>
                <a:p>
                  <a:pPr algn="ctr" eaLnBrk="1" hangingPunct="1">
                    <a:defRPr/>
                  </a:pPr>
                  <a:r>
                    <a:rPr lang="it-IT" sz="12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AMMINISTRAZIONE</a:t>
                  </a:r>
                </a:p>
              </p:txBody>
            </p:sp>
            <p:sp>
              <p:nvSpPr>
                <p:cNvPr id="13" name="Rectangle 4">
                  <a:extLst>
                    <a:ext uri="{FF2B5EF4-FFF2-40B4-BE49-F238E27FC236}">
                      <a16:creationId xmlns:a16="http://schemas.microsoft.com/office/drawing/2014/main" id="{2C6B4222-FD64-4D89-A98D-6E5A1C933B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961037" y="1218571"/>
                  <a:ext cx="1799932" cy="71927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lIns="45720" rIns="45720" anchor="ctr"/>
                <a:lstStyle/>
                <a:p>
                  <a:pPr algn="ctr" eaLnBrk="1" hangingPunct="1">
                    <a:defRPr/>
                  </a:pPr>
                  <a:r>
                    <a:rPr lang="it-IT" sz="11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ORGANISMO DI VIGILANZA </a:t>
                  </a:r>
                  <a:br>
                    <a:rPr lang="it-IT" sz="11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</a:br>
                  <a:r>
                    <a:rPr lang="it-IT" sz="11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D.LGS. 231/2001</a:t>
                  </a:r>
                </a:p>
              </p:txBody>
            </p:sp>
            <p:cxnSp>
              <p:nvCxnSpPr>
                <p:cNvPr id="253" name="Forma 252">
                  <a:extLst>
                    <a:ext uri="{FF2B5EF4-FFF2-40B4-BE49-F238E27FC236}">
                      <a16:creationId xmlns:a16="http://schemas.microsoft.com/office/drawing/2014/main" id="{63488960-6F62-4CED-A106-25C4466B1A1C}"/>
                    </a:ext>
                  </a:extLst>
                </p:cNvPr>
                <p:cNvCxnSpPr>
                  <a:stCxn id="7" idx="2"/>
                  <a:endCxn id="13" idx="1"/>
                </p:cNvCxnSpPr>
                <p:nvPr/>
              </p:nvCxnSpPr>
              <p:spPr bwMode="auto">
                <a:xfrm rot="5400000">
                  <a:off x="3607347" y="624652"/>
                  <a:ext cx="107177" cy="1799932"/>
                </a:xfrm>
                <a:prstGeom prst="bentConnector2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Rectangle 4">
                  <a:extLst>
                    <a:ext uri="{FF2B5EF4-FFF2-40B4-BE49-F238E27FC236}">
                      <a16:creationId xmlns:a16="http://schemas.microsoft.com/office/drawing/2014/main" id="{70A2BFF7-84AB-40F1-9344-054B87DA70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60936" y="1937841"/>
                  <a:ext cx="1799931" cy="72085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45720" rIns="45720" anchor="ctr"/>
                <a:lstStyle/>
                <a:p>
                  <a:pPr algn="ctr">
                    <a:spcAft>
                      <a:spcPts val="300"/>
                    </a:spcAft>
                    <a:defRPr/>
                  </a:pPr>
                  <a:endParaRPr lang="it-IT" sz="12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  <a:p>
                  <a:pPr algn="ctr">
                    <a:spcAft>
                      <a:spcPts val="300"/>
                    </a:spcAft>
                    <a:defRPr/>
                  </a:pPr>
                  <a:r>
                    <a:rPr lang="it-IT" sz="12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PRESIDENTE</a:t>
                  </a:r>
                </a:p>
                <a:p>
                  <a:pPr algn="ctr">
                    <a:spcAft>
                      <a:spcPts val="600"/>
                    </a:spcAft>
                    <a:defRPr/>
                  </a:pPr>
                  <a:endParaRPr lang="it-IT" sz="1200" b="1" dirty="0">
                    <a:solidFill>
                      <a:srgbClr val="FF0000"/>
                    </a:solidFill>
                    <a:latin typeface="Calibri" pitchFamily="-105" charset="0"/>
                    <a:ea typeface="ＭＳ Ｐゴシック" pitchFamily="-105" charset="-128"/>
                  </a:endParaRPr>
                </a:p>
              </p:txBody>
            </p:sp>
            <p:cxnSp>
              <p:nvCxnSpPr>
                <p:cNvPr id="61" name="Connettore 1 60">
                  <a:extLst>
                    <a:ext uri="{FF2B5EF4-FFF2-40B4-BE49-F238E27FC236}">
                      <a16:creationId xmlns:a16="http://schemas.microsoft.com/office/drawing/2014/main" id="{5AE41938-FFE5-4093-B5FE-51B0FA58A800}"/>
                    </a:ext>
                  </a:extLst>
                </p:cNvPr>
                <p:cNvCxnSpPr>
                  <a:stCxn id="7" idx="2"/>
                  <a:endCxn id="7" idx="2"/>
                </p:cNvCxnSpPr>
                <p:nvPr/>
              </p:nvCxnSpPr>
              <p:spPr bwMode="auto">
                <a:xfrm>
                  <a:off x="4560900" y="1471030"/>
                  <a:ext cx="0" cy="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Connettore diritto 5">
                  <a:extLst>
                    <a:ext uri="{FF2B5EF4-FFF2-40B4-BE49-F238E27FC236}">
                      <a16:creationId xmlns:a16="http://schemas.microsoft.com/office/drawing/2014/main" id="{859693B3-9DB7-4FB4-8D65-D7076D174F87}"/>
                    </a:ext>
                  </a:extLst>
                </p:cNvPr>
                <p:cNvCxnSpPr>
                  <a:stCxn id="7" idx="2"/>
                  <a:endCxn id="29" idx="0"/>
                </p:cNvCxnSpPr>
                <p:nvPr/>
              </p:nvCxnSpPr>
              <p:spPr>
                <a:xfrm>
                  <a:off x="4560901" y="1471030"/>
                  <a:ext cx="1" cy="46681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Rectangle 4">
                  <a:extLst>
                    <a:ext uri="{FF2B5EF4-FFF2-40B4-BE49-F238E27FC236}">
                      <a16:creationId xmlns:a16="http://schemas.microsoft.com/office/drawing/2014/main" id="{3FB797F5-3D2C-4990-842C-DCD2929D68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-67216" y="5396056"/>
                  <a:ext cx="2396456" cy="9002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45720" rIns="45720" anchor="ctr"/>
                <a:lstStyle/>
                <a:p>
                  <a:pPr algn="ctr">
                    <a:spcAft>
                      <a:spcPts val="300"/>
                    </a:spcAft>
                    <a:defRPr/>
                  </a:pPr>
                  <a:r>
                    <a:rPr lang="it-IT" sz="11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SETTORE TECNICO</a:t>
                  </a:r>
                </a:p>
                <a:p>
                  <a:pPr algn="ctr">
                    <a:spcAft>
                      <a:spcPts val="300"/>
                    </a:spcAft>
                    <a:defRPr/>
                  </a:pPr>
                  <a:r>
                    <a:rPr lang="it-IT" sz="11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SERVIZIO IDRICO INTEGRATO</a:t>
                  </a:r>
                </a:p>
              </p:txBody>
            </p:sp>
            <p:cxnSp>
              <p:nvCxnSpPr>
                <p:cNvPr id="57" name="Connettore 4 56">
                  <a:extLst>
                    <a:ext uri="{FF2B5EF4-FFF2-40B4-BE49-F238E27FC236}">
                      <a16:creationId xmlns:a16="http://schemas.microsoft.com/office/drawing/2014/main" id="{2F241945-19D4-4CB2-A9D6-613D68BC1EC8}"/>
                    </a:ext>
                  </a:extLst>
                </p:cNvPr>
                <p:cNvCxnSpPr>
                  <a:cxnSpLocks/>
                  <a:stCxn id="59" idx="2"/>
                  <a:endCxn id="100" idx="0"/>
                </p:cNvCxnSpPr>
                <p:nvPr/>
              </p:nvCxnSpPr>
              <p:spPr>
                <a:xfrm rot="5400000">
                  <a:off x="2648671" y="3483037"/>
                  <a:ext cx="395360" cy="3430676"/>
                </a:xfrm>
                <a:prstGeom prst="bentConnector3">
                  <a:avLst>
                    <a:gd name="adj1" fmla="val 5000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72" name="Connettore 4 14371">
                  <a:extLst>
                    <a:ext uri="{FF2B5EF4-FFF2-40B4-BE49-F238E27FC236}">
                      <a16:creationId xmlns:a16="http://schemas.microsoft.com/office/drawing/2014/main" id="{071FF3A3-97E8-4DC0-B7E0-EA04DDD3C41C}"/>
                    </a:ext>
                  </a:extLst>
                </p:cNvPr>
                <p:cNvCxnSpPr>
                  <a:cxnSpLocks/>
                  <a:stCxn id="59" idx="2"/>
                  <a:endCxn id="82" idx="0"/>
                </p:cNvCxnSpPr>
                <p:nvPr/>
              </p:nvCxnSpPr>
              <p:spPr>
                <a:xfrm rot="5400000">
                  <a:off x="3773989" y="4608357"/>
                  <a:ext cx="395360" cy="1180038"/>
                </a:xfrm>
                <a:prstGeom prst="bentConnector3">
                  <a:avLst>
                    <a:gd name="adj1" fmla="val 5000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74" name="Connettore 4 14373">
                  <a:extLst>
                    <a:ext uri="{FF2B5EF4-FFF2-40B4-BE49-F238E27FC236}">
                      <a16:creationId xmlns:a16="http://schemas.microsoft.com/office/drawing/2014/main" id="{7EC40699-30A8-46A2-B5C8-91E20C1018A9}"/>
                    </a:ext>
                  </a:extLst>
                </p:cNvPr>
                <p:cNvCxnSpPr>
                  <a:cxnSpLocks/>
                  <a:stCxn id="59" idx="2"/>
                  <a:endCxn id="84" idx="0"/>
                </p:cNvCxnSpPr>
                <p:nvPr/>
              </p:nvCxnSpPr>
              <p:spPr>
                <a:xfrm rot="16200000" flipH="1">
                  <a:off x="4853675" y="4708708"/>
                  <a:ext cx="395361" cy="979336"/>
                </a:xfrm>
                <a:prstGeom prst="bentConnector3">
                  <a:avLst>
                    <a:gd name="adj1" fmla="val 5000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Rectangle 4">
                  <a:extLst>
                    <a:ext uri="{FF2B5EF4-FFF2-40B4-BE49-F238E27FC236}">
                      <a16:creationId xmlns:a16="http://schemas.microsoft.com/office/drawing/2014/main" id="{2CCC1C1A-57BC-43D1-AFFE-35B94CDF0D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1038" y="2442760"/>
                  <a:ext cx="1799931" cy="79231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accent1">
                      <a:lumMod val="75000"/>
                    </a:schemeClr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lIns="45720" rIns="45720" anchor="ctr"/>
                <a:lstStyle/>
                <a:p>
                  <a:pPr algn="ctr">
                    <a:spcAft>
                      <a:spcPts val="300"/>
                    </a:spcAft>
                    <a:defRPr/>
                  </a:pPr>
                  <a:r>
                    <a:rPr lang="it-IT" sz="1100" b="1" dirty="0">
                      <a:solidFill>
                        <a:srgbClr val="254061"/>
                      </a:solidFill>
                      <a:latin typeface="Calibri" pitchFamily="-105" charset="0"/>
                      <a:ea typeface="ＭＳ Ｐゴシック" pitchFamily="-105" charset="-128"/>
                    </a:rPr>
                    <a:t>RESPONSABILE DEL SERVIZIO DI PREVENZIONE E PROTEZIONE</a:t>
                  </a:r>
                </a:p>
              </p:txBody>
            </p:sp>
            <p:cxnSp>
              <p:nvCxnSpPr>
                <p:cNvPr id="83" name="Connettore 4 14369">
                  <a:extLst>
                    <a:ext uri="{FF2B5EF4-FFF2-40B4-BE49-F238E27FC236}">
                      <a16:creationId xmlns:a16="http://schemas.microsoft.com/office/drawing/2014/main" id="{02A5D1F1-C110-454E-BF40-3ADAE58BA9B0}"/>
                    </a:ext>
                  </a:extLst>
                </p:cNvPr>
                <p:cNvCxnSpPr>
                  <a:cxnSpLocks/>
                  <a:stCxn id="81" idx="3"/>
                  <a:endCxn id="29" idx="2"/>
                </p:cNvCxnSpPr>
                <p:nvPr/>
              </p:nvCxnSpPr>
              <p:spPr>
                <a:xfrm flipV="1">
                  <a:off x="2760969" y="2658699"/>
                  <a:ext cx="1799933" cy="180216"/>
                </a:xfrm>
                <a:prstGeom prst="bentConnector2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Rectangle 4">
                <a:extLst>
                  <a:ext uri="{FF2B5EF4-FFF2-40B4-BE49-F238E27FC236}">
                    <a16:creationId xmlns:a16="http://schemas.microsoft.com/office/drawing/2014/main" id="{9A2513B3-E8CD-4144-AAE9-19E33355A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275938" y="908393"/>
                <a:ext cx="1896298" cy="7191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ctr" eaLnBrk="1" hangingPunct="1"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COLLEGIO SINDACALE -</a:t>
                </a:r>
              </a:p>
              <a:p>
                <a:pPr algn="ctr" eaLnBrk="1" hangingPunct="1"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REVISORE UNICO</a:t>
                </a:r>
              </a:p>
            </p:txBody>
          </p:sp>
          <p:cxnSp>
            <p:nvCxnSpPr>
              <p:cNvPr id="35" name="Forma 252">
                <a:extLst>
                  <a:ext uri="{FF2B5EF4-FFF2-40B4-BE49-F238E27FC236}">
                    <a16:creationId xmlns:a16="http://schemas.microsoft.com/office/drawing/2014/main" id="{47365652-2843-400B-BC70-565B973F6BAA}"/>
                  </a:ext>
                </a:extLst>
              </p:cNvPr>
              <p:cNvCxnSpPr>
                <a:cxnSpLocks/>
                <a:stCxn id="7" idx="2"/>
                <a:endCxn id="34" idx="3"/>
              </p:cNvCxnSpPr>
              <p:nvPr/>
            </p:nvCxnSpPr>
            <p:spPr bwMode="auto">
              <a:xfrm rot="16200000" flipH="1">
                <a:off x="5370288" y="362336"/>
                <a:ext cx="107165" cy="1704138"/>
              </a:xfrm>
              <a:prstGeom prst="bentConnector2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4">
                <a:extLst>
                  <a:ext uri="{FF2B5EF4-FFF2-40B4-BE49-F238E27FC236}">
                    <a16:creationId xmlns:a16="http://schemas.microsoft.com/office/drawing/2014/main" id="{C2C2408E-5D77-45D1-A9C6-38B4276A5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5939" y="2132441"/>
                <a:ext cx="1896297" cy="7922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RESPONSABILE DELLA PREVENZIONE E DELLA CORRUZIONE </a:t>
                </a:r>
              </a:p>
            </p:txBody>
          </p:sp>
          <p:cxnSp>
            <p:nvCxnSpPr>
              <p:cNvPr id="41" name="Connettore 4 14369">
                <a:extLst>
                  <a:ext uri="{FF2B5EF4-FFF2-40B4-BE49-F238E27FC236}">
                    <a16:creationId xmlns:a16="http://schemas.microsoft.com/office/drawing/2014/main" id="{D0E60C19-99C0-4EF9-AC05-18D70B4263D0}"/>
                  </a:ext>
                </a:extLst>
              </p:cNvPr>
              <p:cNvCxnSpPr>
                <a:cxnSpLocks/>
                <a:stCxn id="40" idx="1"/>
                <a:endCxn id="29" idx="2"/>
              </p:cNvCxnSpPr>
              <p:nvPr/>
            </p:nvCxnSpPr>
            <p:spPr bwMode="auto">
              <a:xfrm rot="10800000">
                <a:off x="4571802" y="2348356"/>
                <a:ext cx="1704137" cy="180195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">
                <a:extLst>
                  <a:ext uri="{FF2B5EF4-FFF2-40B4-BE49-F238E27FC236}">
                    <a16:creationId xmlns:a16="http://schemas.microsoft.com/office/drawing/2014/main" id="{98AE2E8B-7E30-4158-A712-D59ADAEAA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5941" y="2997690"/>
                <a:ext cx="1896296" cy="79221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RESPONSABILE DELLA PROTEZIONE DEI DATI </a:t>
                </a:r>
              </a:p>
            </p:txBody>
          </p:sp>
          <p:cxnSp>
            <p:nvCxnSpPr>
              <p:cNvPr id="45" name="Connettore 4 14369">
                <a:extLst>
                  <a:ext uri="{FF2B5EF4-FFF2-40B4-BE49-F238E27FC236}">
                    <a16:creationId xmlns:a16="http://schemas.microsoft.com/office/drawing/2014/main" id="{4D1399F8-51CC-4A7D-8810-EED07A17CCBF}"/>
                  </a:ext>
                </a:extLst>
              </p:cNvPr>
              <p:cNvCxnSpPr>
                <a:cxnSpLocks/>
                <a:stCxn id="44" idx="1"/>
                <a:endCxn id="29" idx="2"/>
              </p:cNvCxnSpPr>
              <p:nvPr/>
            </p:nvCxnSpPr>
            <p:spPr bwMode="auto">
              <a:xfrm rot="10800000">
                <a:off x="4571801" y="2348357"/>
                <a:ext cx="1704140" cy="1045444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Rectangle 4">
                <a:extLst>
                  <a:ext uri="{FF2B5EF4-FFF2-40B4-BE49-F238E27FC236}">
                    <a16:creationId xmlns:a16="http://schemas.microsoft.com/office/drawing/2014/main" id="{DBB077FB-0346-4B1E-88BC-D20173B2D1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1352" y="2997690"/>
                <a:ext cx="1800221" cy="79221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RESPONSABILE DELLA GESTIONE DEL RISCHIO AMIANTO </a:t>
                </a:r>
              </a:p>
            </p:txBody>
          </p:sp>
          <p:cxnSp>
            <p:nvCxnSpPr>
              <p:cNvPr id="50" name="Connettore 4 14369">
                <a:extLst>
                  <a:ext uri="{FF2B5EF4-FFF2-40B4-BE49-F238E27FC236}">
                    <a16:creationId xmlns:a16="http://schemas.microsoft.com/office/drawing/2014/main" id="{6C089BDB-7E8A-44DA-8412-636CB7795A79}"/>
                  </a:ext>
                </a:extLst>
              </p:cNvPr>
              <p:cNvCxnSpPr>
                <a:cxnSpLocks/>
                <a:stCxn id="49" idx="3"/>
                <a:endCxn id="29" idx="2"/>
              </p:cNvCxnSpPr>
              <p:nvPr/>
            </p:nvCxnSpPr>
            <p:spPr bwMode="auto">
              <a:xfrm flipV="1">
                <a:off x="2771573" y="2348356"/>
                <a:ext cx="1800229" cy="1045444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Rectangle 4">
                <a:extLst>
                  <a:ext uri="{FF2B5EF4-FFF2-40B4-BE49-F238E27FC236}">
                    <a16:creationId xmlns:a16="http://schemas.microsoft.com/office/drawing/2014/main" id="{06FADC46-E966-47B2-A5B3-465541DDF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3271" y="3789908"/>
                <a:ext cx="1798634" cy="9001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45720" rIns="45720" anchor="ctr"/>
              <a:lstStyle/>
              <a:p>
                <a:pPr algn="ctr">
                  <a:spcAft>
                    <a:spcPts val="300"/>
                  </a:spcAft>
                  <a:defRPr/>
                </a:pPr>
                <a:r>
                  <a:rPr lang="it-IT" sz="12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COMITATO DI DIREZIONE</a:t>
                </a:r>
              </a:p>
            </p:txBody>
          </p:sp>
          <p:cxnSp>
            <p:nvCxnSpPr>
              <p:cNvPr id="73" name="Connettore diritto 72">
                <a:extLst>
                  <a:ext uri="{FF2B5EF4-FFF2-40B4-BE49-F238E27FC236}">
                    <a16:creationId xmlns:a16="http://schemas.microsoft.com/office/drawing/2014/main" id="{1DFECB3B-CA5B-464D-AA7F-63A1F7F1B602}"/>
                  </a:ext>
                </a:extLst>
              </p:cNvPr>
              <p:cNvCxnSpPr>
                <a:cxnSpLocks/>
                <a:stCxn id="29" idx="2"/>
                <a:endCxn id="59" idx="0"/>
              </p:cNvCxnSpPr>
              <p:nvPr/>
            </p:nvCxnSpPr>
            <p:spPr bwMode="auto">
              <a:xfrm>
                <a:off x="4571801" y="2348356"/>
                <a:ext cx="787" cy="14415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Rectangle 4">
                <a:extLst>
                  <a:ext uri="{FF2B5EF4-FFF2-40B4-BE49-F238E27FC236}">
                    <a16:creationId xmlns:a16="http://schemas.microsoft.com/office/drawing/2014/main" id="{F263EA2D-3FFD-4727-AC22-ABCAD32B2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246" y="5085399"/>
                <a:ext cx="1800221" cy="9001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45720" rIns="45720" anchor="ctr"/>
              <a:lstStyle/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SETTORE AMMINISTRATIVO</a:t>
                </a:r>
              </a:p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CONTABILITA’ FINANZA</a:t>
                </a:r>
              </a:p>
            </p:txBody>
          </p:sp>
          <p:sp>
            <p:nvSpPr>
              <p:cNvPr id="84" name="Rectangle 4">
                <a:extLst>
                  <a:ext uri="{FF2B5EF4-FFF2-40B4-BE49-F238E27FC236}">
                    <a16:creationId xmlns:a16="http://schemas.microsoft.com/office/drawing/2014/main" id="{E2A8511B-5D7B-4668-B442-AEB9CB2359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5718" y="5085399"/>
                <a:ext cx="2152729" cy="9001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rgbClr val="254061"/>
                    </a:solidFill>
                    <a:latin typeface="Calibri" pitchFamily="-105" charset="0"/>
                    <a:ea typeface="ＭＳ Ｐゴシック" pitchFamily="-105" charset="-128"/>
                  </a:rPr>
                  <a:t>SETTORE AFFARI GENERALI, COMPLIANCE AZIENDALE, CONTROLLO QUALITA’ </a:t>
                </a:r>
              </a:p>
            </p:txBody>
          </p:sp>
        </p:grpSp>
        <p:sp>
          <p:nvSpPr>
            <p:cNvPr id="89" name="Line 210">
              <a:extLst>
                <a:ext uri="{FF2B5EF4-FFF2-40B4-BE49-F238E27FC236}">
                  <a16:creationId xmlns:a16="http://schemas.microsoft.com/office/drawing/2014/main" id="{5AA7E3B2-9AD8-4EC9-9442-A67F28FCC1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3920" y="5992754"/>
              <a:ext cx="0" cy="371501"/>
            </a:xfrm>
            <a:prstGeom prst="line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lIns="45720" rIns="45720" anchor="ctr"/>
            <a:lstStyle/>
            <a:p>
              <a:pPr eaLnBrk="1" hangingPunct="1">
                <a:defRPr/>
              </a:pPr>
              <a:endParaRPr lang="it-IT" sz="110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3" name="Line 210">
              <a:extLst>
                <a:ext uri="{FF2B5EF4-FFF2-40B4-BE49-F238E27FC236}">
                  <a16:creationId xmlns:a16="http://schemas.microsoft.com/office/drawing/2014/main" id="{2612EFF1-C499-4352-831A-6EE621CFD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1275" y="6010319"/>
              <a:ext cx="0" cy="371501"/>
            </a:xfrm>
            <a:prstGeom prst="line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lIns="45720" rIns="45720" anchor="ctr"/>
            <a:lstStyle/>
            <a:p>
              <a:pPr eaLnBrk="1" hangingPunct="1">
                <a:defRPr/>
              </a:pPr>
              <a:endParaRPr lang="it-IT" sz="110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7" name="Line 210">
              <a:extLst>
                <a:ext uri="{FF2B5EF4-FFF2-40B4-BE49-F238E27FC236}">
                  <a16:creationId xmlns:a16="http://schemas.microsoft.com/office/drawing/2014/main" id="{7845C982-3461-4FCE-8002-F835526E9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64301" y="5962554"/>
              <a:ext cx="0" cy="371501"/>
            </a:xfrm>
            <a:prstGeom prst="line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lIns="45720" rIns="45720" anchor="ctr"/>
            <a:lstStyle/>
            <a:p>
              <a:pPr eaLnBrk="1" hangingPunct="1">
                <a:defRPr/>
              </a:pPr>
              <a:endParaRPr lang="it-IT" sz="110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Rectangle 4">
            <a:extLst>
              <a:ext uri="{FF2B5EF4-FFF2-40B4-BE49-F238E27FC236}">
                <a16:creationId xmlns:a16="http://schemas.microsoft.com/office/drawing/2014/main" id="{1989634F-F920-4B71-BA97-477C7D89B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310" y="5466865"/>
            <a:ext cx="2388476" cy="90011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SETTORE TELECOMUNICAZIONI, 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SERVIZI INFORMATICI, INFORMATIVI, 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CONTROLLO DI GESTIONE</a:t>
            </a:r>
          </a:p>
        </p:txBody>
      </p:sp>
      <p:cxnSp>
        <p:nvCxnSpPr>
          <p:cNvPr id="71" name="Connettore 4 70">
            <a:extLst>
              <a:ext uri="{FF2B5EF4-FFF2-40B4-BE49-F238E27FC236}">
                <a16:creationId xmlns:a16="http://schemas.microsoft.com/office/drawing/2014/main" id="{7EC40699-30A8-46A2-B5C8-91E20C1018A9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>
            <a:off x="6805133" y="5283993"/>
            <a:ext cx="2705415" cy="18287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Line 210">
            <a:extLst>
              <a:ext uri="{FF2B5EF4-FFF2-40B4-BE49-F238E27FC236}">
                <a16:creationId xmlns:a16="http://schemas.microsoft.com/office/drawing/2014/main" id="{2612EFF1-C499-4352-831A-6EE621CFD1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8192" y="6381750"/>
            <a:ext cx="0" cy="371475"/>
          </a:xfrm>
          <a:prstGeom prst="line">
            <a:avLst/>
          </a:prstGeom>
          <a:noFill/>
          <a:ln w="12700">
            <a:solidFill>
              <a:schemeClr val="accent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lIns="45720" rIns="45720" anchor="ctr"/>
          <a:lstStyle/>
          <a:p>
            <a:pPr eaLnBrk="1" hangingPunct="1">
              <a:defRPr/>
            </a:pPr>
            <a:endParaRPr lang="it-IT" sz="11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24933" y="254000"/>
            <a:ext cx="2748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CADF S.p.A.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E3C846F-41B9-1BA6-D214-A5ACD1152B6B}"/>
              </a:ext>
            </a:extLst>
          </p:cNvPr>
          <p:cNvSpPr txBox="1"/>
          <p:nvPr/>
        </p:nvSpPr>
        <p:spPr>
          <a:xfrm>
            <a:off x="10316096" y="650045"/>
            <a:ext cx="13509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REV 27/02/2024</a:t>
            </a:r>
          </a:p>
        </p:txBody>
      </p:sp>
    </p:spTree>
    <p:extLst>
      <p:ext uri="{BB962C8B-B14F-4D97-AF65-F5344CB8AC3E}">
        <p14:creationId xmlns:p14="http://schemas.microsoft.com/office/powerpoint/2010/main" val="191464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uppo 103">
            <a:extLst>
              <a:ext uri="{FF2B5EF4-FFF2-40B4-BE49-F238E27FC236}">
                <a16:creationId xmlns:a16="http://schemas.microsoft.com/office/drawing/2014/main" id="{30DAB0A4-638A-4DE6-9C96-88283BA484C0}"/>
              </a:ext>
            </a:extLst>
          </p:cNvPr>
          <p:cNvGrpSpPr>
            <a:grpSpLocks/>
          </p:cNvGrpSpPr>
          <p:nvPr/>
        </p:nvGrpSpPr>
        <p:grpSpPr bwMode="auto">
          <a:xfrm>
            <a:off x="2406872" y="747680"/>
            <a:ext cx="6890810" cy="4068762"/>
            <a:chOff x="897827" y="1124744"/>
            <a:chExt cx="6890394" cy="4069850"/>
          </a:xfrm>
        </p:grpSpPr>
        <p:sp>
          <p:nvSpPr>
            <p:cNvPr id="35" name="Rectangle 4">
              <a:extLst>
                <a:ext uri="{FF2B5EF4-FFF2-40B4-BE49-F238E27FC236}">
                  <a16:creationId xmlns:a16="http://schemas.microsoft.com/office/drawing/2014/main" id="{4AF7F338-1E34-472F-8B48-6DD2AD514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7116" y="1124744"/>
              <a:ext cx="2905082" cy="9003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75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rgbClr val="254061"/>
                  </a:solidFill>
                  <a:latin typeface="Calibri" pitchFamily="-105" charset="0"/>
                  <a:ea typeface="ＭＳ Ｐゴシック" pitchFamily="-105" charset="-128"/>
                </a:rPr>
                <a:t>DIRIGENTE </a:t>
              </a:r>
              <a:br>
                <a:rPr lang="it-IT" sz="1100" b="1" dirty="0">
                  <a:solidFill>
                    <a:srgbClr val="254061"/>
                  </a:solidFill>
                  <a:latin typeface="Calibri" pitchFamily="-105" charset="0"/>
                  <a:ea typeface="ＭＳ Ｐゴシック" pitchFamily="-105" charset="-128"/>
                </a:rPr>
              </a:br>
              <a:r>
                <a:rPr lang="it-IT" sz="1100" b="1" dirty="0">
                  <a:solidFill>
                    <a:srgbClr val="254061"/>
                  </a:solidFill>
                  <a:latin typeface="Calibri" pitchFamily="-105" charset="0"/>
                  <a:ea typeface="ＭＳ Ｐゴシック" pitchFamily="-105" charset="-128"/>
                </a:rPr>
                <a:t>SETTORE TECNICO</a:t>
              </a:r>
            </a:p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rgbClr val="254061"/>
                  </a:solidFill>
                  <a:latin typeface="Calibri" pitchFamily="-105" charset="0"/>
                  <a:ea typeface="ＭＳ Ｐゴシック" pitchFamily="-105" charset="-128"/>
                </a:rPr>
                <a:t>SERVIZIO IDRICO INTEGRATO</a:t>
              </a:r>
            </a:p>
          </p:txBody>
        </p:sp>
        <p:cxnSp>
          <p:nvCxnSpPr>
            <p:cNvPr id="39" name="Connettore 1 60">
              <a:extLst>
                <a:ext uri="{FF2B5EF4-FFF2-40B4-BE49-F238E27FC236}">
                  <a16:creationId xmlns:a16="http://schemas.microsoft.com/office/drawing/2014/main" id="{BBA68A03-60CD-4D2A-A8DE-1A06EC788F67}"/>
                </a:ext>
              </a:extLst>
            </p:cNvPr>
            <p:cNvCxnSpPr>
              <a:cxnSpLocks/>
              <a:stCxn id="35" idx="2"/>
              <a:endCxn id="35" idx="2"/>
            </p:cNvCxnSpPr>
            <p:nvPr/>
          </p:nvCxnSpPr>
          <p:spPr bwMode="auto">
            <a:xfrm>
              <a:off x="4019658" y="2025098"/>
              <a:ext cx="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">
              <a:extLst>
                <a:ext uri="{FF2B5EF4-FFF2-40B4-BE49-F238E27FC236}">
                  <a16:creationId xmlns:a16="http://schemas.microsoft.com/office/drawing/2014/main" id="{2F9B369D-551D-46DC-AA76-91038C9D5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370" y="2650209"/>
              <a:ext cx="2101823" cy="11504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75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rgbClr val="254061"/>
                  </a:solidFill>
                  <a:latin typeface="Calibri" pitchFamily="-105" charset="0"/>
                  <a:ea typeface="ＭＳ Ｐゴシック" pitchFamily="-105" charset="-128"/>
                </a:rPr>
                <a:t>SERVIZIO AMMINISTRATIVO AMBIENTALE E GESTIONE IMPIANTI ACQUEDOTTO FOGNATURA DEPURAZIONE</a:t>
              </a:r>
            </a:p>
          </p:txBody>
        </p:sp>
        <p:cxnSp>
          <p:nvCxnSpPr>
            <p:cNvPr id="46" name="Connettore 4 14369">
              <a:extLst>
                <a:ext uri="{FF2B5EF4-FFF2-40B4-BE49-F238E27FC236}">
                  <a16:creationId xmlns:a16="http://schemas.microsoft.com/office/drawing/2014/main" id="{48ACF1C8-6017-4E8E-82E6-1DA5DEAF4384}"/>
                </a:ext>
              </a:extLst>
            </p:cNvPr>
            <p:cNvCxnSpPr>
              <a:cxnSpLocks/>
              <a:stCxn id="45" idx="0"/>
            </p:cNvCxnSpPr>
            <p:nvPr/>
          </p:nvCxnSpPr>
          <p:spPr bwMode="auto">
            <a:xfrm rot="5400000" flipH="1" flipV="1">
              <a:off x="3813272" y="1007117"/>
              <a:ext cx="381102" cy="2905083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4">
              <a:extLst>
                <a:ext uri="{FF2B5EF4-FFF2-40B4-BE49-F238E27FC236}">
                  <a16:creationId xmlns:a16="http://schemas.microsoft.com/office/drawing/2014/main" id="{7F313DCC-8226-4ED9-A887-2D85A0398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8105" y="2650211"/>
              <a:ext cx="1800116" cy="11390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75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rgbClr val="254061"/>
                  </a:solidFill>
                  <a:latin typeface="Calibri" pitchFamily="-105" charset="0"/>
                  <a:ea typeface="ＭＳ Ｐゴシック" pitchFamily="-105" charset="-128"/>
                </a:rPr>
                <a:t>SERVIZIO RETI ACQUEDOTTO FOGNATURA</a:t>
              </a:r>
            </a:p>
          </p:txBody>
        </p:sp>
        <p:cxnSp>
          <p:nvCxnSpPr>
            <p:cNvPr id="26" name="Connettore 4 14369">
              <a:extLst>
                <a:ext uri="{FF2B5EF4-FFF2-40B4-BE49-F238E27FC236}">
                  <a16:creationId xmlns:a16="http://schemas.microsoft.com/office/drawing/2014/main" id="{7D900765-3B60-448B-B048-98A7ADD943E0}"/>
                </a:ext>
              </a:extLst>
            </p:cNvPr>
            <p:cNvCxnSpPr>
              <a:cxnSpLocks/>
              <a:stCxn id="25" idx="0"/>
            </p:cNvCxnSpPr>
            <p:nvPr/>
          </p:nvCxnSpPr>
          <p:spPr bwMode="auto">
            <a:xfrm rot="16200000" flipV="1">
              <a:off x="5534346" y="1296392"/>
              <a:ext cx="381102" cy="2326535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4">
              <a:extLst>
                <a:ext uri="{FF2B5EF4-FFF2-40B4-BE49-F238E27FC236}">
                  <a16:creationId xmlns:a16="http://schemas.microsoft.com/office/drawing/2014/main" id="{A696FFEF-F182-461E-A6F5-3C5C93F65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827" y="4294241"/>
              <a:ext cx="1506974" cy="900353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45720" rIns="45720" anchor="ctr"/>
            <a:lstStyle/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rgbClr val="254061"/>
                  </a:solidFill>
                  <a:latin typeface="Calibri" pitchFamily="-105" charset="0"/>
                  <a:ea typeface="ＭＳ Ｐゴシック" pitchFamily="-105" charset="-128"/>
                </a:rPr>
                <a:t>U.O. CONDUZIONE IMPIANTI ACQUEDOTTO</a:t>
              </a:r>
            </a:p>
          </p:txBody>
        </p:sp>
        <p:sp>
          <p:nvSpPr>
            <p:cNvPr id="81" name="Rectangle 4">
              <a:extLst>
                <a:ext uri="{FF2B5EF4-FFF2-40B4-BE49-F238E27FC236}">
                  <a16:creationId xmlns:a16="http://schemas.microsoft.com/office/drawing/2014/main" id="{2F8F6B75-1A8D-4E4A-B7DF-8E862554C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3829" y="4294241"/>
              <a:ext cx="1549603" cy="900353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45720" rIns="45720" anchor="ctr"/>
            <a:lstStyle/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rgbClr val="254061"/>
                  </a:solidFill>
                  <a:latin typeface="Calibri" pitchFamily="-105" charset="0"/>
                  <a:ea typeface="ＭＳ Ｐゴシック" pitchFamily="-105" charset="-128"/>
                </a:rPr>
                <a:t>U.O. CONDUZIONE IMPIANTI FOGNATURA  E DEPURAZIONE</a:t>
              </a:r>
            </a:p>
          </p:txBody>
        </p:sp>
        <p:sp>
          <p:nvSpPr>
            <p:cNvPr id="84" name="Rectangle 4">
              <a:extLst>
                <a:ext uri="{FF2B5EF4-FFF2-40B4-BE49-F238E27FC236}">
                  <a16:creationId xmlns:a16="http://schemas.microsoft.com/office/drawing/2014/main" id="{3C91BAA9-3A4B-4902-8EE2-880BCBB44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8105" y="4294241"/>
              <a:ext cx="1800116" cy="89876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rgbClr val="254061"/>
                  </a:solidFill>
                  <a:latin typeface="Calibri" pitchFamily="-105" charset="0"/>
                  <a:ea typeface="ＭＳ Ｐゴシック" pitchFamily="-105" charset="-128"/>
                </a:rPr>
                <a:t>U.O. MANUTENZIONE RETI ACQUEDOTTO FOGNATURA</a:t>
              </a:r>
            </a:p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rgbClr val="254061"/>
                  </a:solidFill>
                  <a:latin typeface="Calibri" pitchFamily="-105" charset="0"/>
                  <a:ea typeface="ＭＳ Ｐゴシック" pitchFamily="-105" charset="-128"/>
                </a:rPr>
                <a:t> </a:t>
              </a:r>
            </a:p>
          </p:txBody>
        </p:sp>
        <p:cxnSp>
          <p:nvCxnSpPr>
            <p:cNvPr id="90" name="Connettore diritto 89">
              <a:extLst>
                <a:ext uri="{FF2B5EF4-FFF2-40B4-BE49-F238E27FC236}">
                  <a16:creationId xmlns:a16="http://schemas.microsoft.com/office/drawing/2014/main" id="{EB342A79-8397-4F91-8FBF-873A50C98D76}"/>
                </a:ext>
              </a:extLst>
            </p:cNvPr>
            <p:cNvCxnSpPr>
              <a:cxnSpLocks/>
              <a:stCxn id="25" idx="2"/>
            </p:cNvCxnSpPr>
            <p:nvPr/>
          </p:nvCxnSpPr>
          <p:spPr bwMode="auto">
            <a:xfrm>
              <a:off x="6888163" y="3789282"/>
              <a:ext cx="12699" cy="5033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95" name="Title1">
            <a:extLst>
              <a:ext uri="{FF2B5EF4-FFF2-40B4-BE49-F238E27FC236}">
                <a16:creationId xmlns:a16="http://schemas.microsoft.com/office/drawing/2014/main" id="{69D78611-B026-453D-B86B-14C3A76B1981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60350"/>
            <a:ext cx="1079937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85725" defTabSz="869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69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699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699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699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85725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</a:rPr>
              <a:t>SETTORE TECNICO SERVIZIO IDRICO INTEGRATO</a:t>
            </a:r>
          </a:p>
        </p:txBody>
      </p:sp>
      <p:sp>
        <p:nvSpPr>
          <p:cNvPr id="37" name="Rectangle 4">
            <a:extLst>
              <a:ext uri="{FF2B5EF4-FFF2-40B4-BE49-F238E27FC236}">
                <a16:creationId xmlns:a16="http://schemas.microsoft.com/office/drawing/2014/main" id="{A696FFEF-F182-461E-A6F5-3C5C93F65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7601" y="5072591"/>
            <a:ext cx="1422400" cy="9279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U. Op. Gestione Processi e Qualità Risorsa Idrica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D98065A-D22C-41C2-831E-85CB9E9F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273800"/>
            <a:ext cx="8822268" cy="447675"/>
          </a:xfrm>
        </p:spPr>
        <p:txBody>
          <a:bodyPr/>
          <a:lstStyle/>
          <a:p>
            <a:r>
              <a:rPr lang="it-IT" sz="1000" dirty="0"/>
              <a:t>REV 27/02/2024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7F313DCC-8226-4ED9-A887-2D85A0398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666" y="2277533"/>
            <a:ext cx="1549697" cy="113876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SERVIZIO UFFICIO TECNICO AZIENDALE</a:t>
            </a: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BA721487-C3EE-47FD-AAF4-85CCDA191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99" y="2277533"/>
            <a:ext cx="1820031" cy="114908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SERVIZIO MANUTENZIONE STRAORDINARIA IMPIANTI</a:t>
            </a:r>
          </a:p>
        </p:txBody>
      </p:sp>
      <p:cxnSp>
        <p:nvCxnSpPr>
          <p:cNvPr id="55" name="Connettore 1 54"/>
          <p:cNvCxnSpPr>
            <a:cxnSpLocks/>
          </p:cNvCxnSpPr>
          <p:nvPr/>
        </p:nvCxnSpPr>
        <p:spPr>
          <a:xfrm flipV="1">
            <a:off x="4060426" y="3437367"/>
            <a:ext cx="0" cy="236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 flipH="1">
            <a:off x="6574513" y="3416301"/>
            <a:ext cx="1" cy="515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4">
            <a:extLst>
              <a:ext uri="{FF2B5EF4-FFF2-40B4-BE49-F238E27FC236}">
                <a16:creationId xmlns:a16="http://schemas.microsoft.com/office/drawing/2014/main" id="{2F8F6B75-1A8D-4E4A-B7DF-8E862554C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667" y="3931444"/>
            <a:ext cx="1549697" cy="90011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U.O. PATRIMONIO MANUTENZIONE E GESTIONE IMMOBILI</a:t>
            </a:r>
          </a:p>
        </p:txBody>
      </p:sp>
      <p:cxnSp>
        <p:nvCxnSpPr>
          <p:cNvPr id="71" name="Connettore 1 70"/>
          <p:cNvCxnSpPr/>
          <p:nvPr/>
        </p:nvCxnSpPr>
        <p:spPr>
          <a:xfrm>
            <a:off x="5493317" y="1647792"/>
            <a:ext cx="0" cy="243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1546335" y="1930398"/>
            <a:ext cx="1" cy="347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>
            <a:cxnSpLocks/>
            <a:endCxn id="22" idx="0"/>
          </p:cNvCxnSpPr>
          <p:nvPr/>
        </p:nvCxnSpPr>
        <p:spPr>
          <a:xfrm>
            <a:off x="6574515" y="1896534"/>
            <a:ext cx="0" cy="380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>
            <a:extLst>
              <a:ext uri="{FF2B5EF4-FFF2-40B4-BE49-F238E27FC236}">
                <a16:creationId xmlns:a16="http://schemas.microsoft.com/office/drawing/2014/main" id="{64E2FAA2-3CD0-4791-CCFD-E8BFAA9D6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2277" y="772317"/>
            <a:ext cx="2053712" cy="898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U.O. CENTRO SERVIZI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MAGAZZINO</a:t>
            </a:r>
          </a:p>
        </p:txBody>
      </p:sp>
      <p:cxnSp>
        <p:nvCxnSpPr>
          <p:cNvPr id="4" name="Connettore 1 11">
            <a:extLst>
              <a:ext uri="{FF2B5EF4-FFF2-40B4-BE49-F238E27FC236}">
                <a16:creationId xmlns:a16="http://schemas.microsoft.com/office/drawing/2014/main" id="{BE6FF133-FA2F-F456-3473-0D3D551F2A33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6996114" y="1221580"/>
            <a:ext cx="2316163" cy="7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11">
            <a:extLst>
              <a:ext uri="{FF2B5EF4-FFF2-40B4-BE49-F238E27FC236}">
                <a16:creationId xmlns:a16="http://schemas.microsoft.com/office/drawing/2014/main" id="{0F37225B-FCC5-41FF-74B1-68C36C3EAF98}"/>
              </a:ext>
            </a:extLst>
          </p:cNvPr>
          <p:cNvCxnSpPr>
            <a:cxnSpLocks/>
          </p:cNvCxnSpPr>
          <p:nvPr/>
        </p:nvCxnSpPr>
        <p:spPr>
          <a:xfrm flipV="1">
            <a:off x="1546335" y="1896531"/>
            <a:ext cx="2521817" cy="22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C8A76E3B-98C8-BF2C-2A1B-0B9C78BCA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03" y="3914743"/>
            <a:ext cx="1422400" cy="9279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U.O. QUALITA’ E SISTEMA DI GESTIONE AMBIENTALE</a:t>
            </a:r>
          </a:p>
        </p:txBody>
      </p:sp>
      <p:cxnSp>
        <p:nvCxnSpPr>
          <p:cNvPr id="13" name="Connettore 1 11">
            <a:extLst>
              <a:ext uri="{FF2B5EF4-FFF2-40B4-BE49-F238E27FC236}">
                <a16:creationId xmlns:a16="http://schemas.microsoft.com/office/drawing/2014/main" id="{E2D57BE2-959C-D329-C940-701EC812280B}"/>
              </a:ext>
            </a:extLst>
          </p:cNvPr>
          <p:cNvCxnSpPr>
            <a:cxnSpLocks/>
          </p:cNvCxnSpPr>
          <p:nvPr/>
        </p:nvCxnSpPr>
        <p:spPr>
          <a:xfrm>
            <a:off x="1851369" y="3674518"/>
            <a:ext cx="30409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54">
            <a:extLst>
              <a:ext uri="{FF2B5EF4-FFF2-40B4-BE49-F238E27FC236}">
                <a16:creationId xmlns:a16="http://schemas.microsoft.com/office/drawing/2014/main" id="{0551EEC3-1E33-9377-66C5-F27751D7B6AE}"/>
              </a:ext>
            </a:extLst>
          </p:cNvPr>
          <p:cNvCxnSpPr>
            <a:cxnSpLocks/>
          </p:cNvCxnSpPr>
          <p:nvPr/>
        </p:nvCxnSpPr>
        <p:spPr>
          <a:xfrm flipV="1">
            <a:off x="4890601" y="3694939"/>
            <a:ext cx="0" cy="236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54">
            <a:extLst>
              <a:ext uri="{FF2B5EF4-FFF2-40B4-BE49-F238E27FC236}">
                <a16:creationId xmlns:a16="http://schemas.microsoft.com/office/drawing/2014/main" id="{1B12C342-1463-4DF5-9033-0640EA42CAB2}"/>
              </a:ext>
            </a:extLst>
          </p:cNvPr>
          <p:cNvCxnSpPr>
            <a:cxnSpLocks/>
          </p:cNvCxnSpPr>
          <p:nvPr/>
        </p:nvCxnSpPr>
        <p:spPr>
          <a:xfrm flipV="1">
            <a:off x="3188801" y="3678238"/>
            <a:ext cx="0" cy="236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54">
            <a:extLst>
              <a:ext uri="{FF2B5EF4-FFF2-40B4-BE49-F238E27FC236}">
                <a16:creationId xmlns:a16="http://schemas.microsoft.com/office/drawing/2014/main" id="{C55592A6-52AB-0F50-C4E7-7B444670040F}"/>
              </a:ext>
            </a:extLst>
          </p:cNvPr>
          <p:cNvCxnSpPr>
            <a:cxnSpLocks/>
          </p:cNvCxnSpPr>
          <p:nvPr/>
        </p:nvCxnSpPr>
        <p:spPr>
          <a:xfrm flipV="1">
            <a:off x="1859166" y="3686895"/>
            <a:ext cx="0" cy="236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54">
            <a:extLst>
              <a:ext uri="{FF2B5EF4-FFF2-40B4-BE49-F238E27FC236}">
                <a16:creationId xmlns:a16="http://schemas.microsoft.com/office/drawing/2014/main" id="{917E99D7-C45F-A8B0-9AEA-722E284E2EC6}"/>
              </a:ext>
            </a:extLst>
          </p:cNvPr>
          <p:cNvCxnSpPr>
            <a:cxnSpLocks/>
          </p:cNvCxnSpPr>
          <p:nvPr/>
        </p:nvCxnSpPr>
        <p:spPr>
          <a:xfrm flipV="1">
            <a:off x="3188801" y="4814855"/>
            <a:ext cx="0" cy="236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1">
            <a:extLst>
              <a:ext uri="{FF2B5EF4-FFF2-40B4-BE49-F238E27FC236}">
                <a16:creationId xmlns:a16="http://schemas.microsoft.com/office/drawing/2014/main" id="{67E5A652-A63B-4A23-950F-EE077C58737A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60350"/>
            <a:ext cx="10807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85725" defTabSz="869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69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699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699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699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</a:rPr>
              <a:t>SETTORE AMMINISTRATIVO, CONTABILITA’, UTENZA</a:t>
            </a:r>
          </a:p>
        </p:txBody>
      </p:sp>
      <p:grpSp>
        <p:nvGrpSpPr>
          <p:cNvPr id="10243" name="Gruppo 5">
            <a:extLst>
              <a:ext uri="{FF2B5EF4-FFF2-40B4-BE49-F238E27FC236}">
                <a16:creationId xmlns:a16="http://schemas.microsoft.com/office/drawing/2014/main" id="{1676E544-EAED-4C86-87AB-A6EFF47408BE}"/>
              </a:ext>
            </a:extLst>
          </p:cNvPr>
          <p:cNvGrpSpPr>
            <a:grpSpLocks/>
          </p:cNvGrpSpPr>
          <p:nvPr/>
        </p:nvGrpSpPr>
        <p:grpSpPr bwMode="auto">
          <a:xfrm>
            <a:off x="2693632" y="1059087"/>
            <a:ext cx="5951910" cy="3009764"/>
            <a:chOff x="2457042" y="1124744"/>
            <a:chExt cx="4411923" cy="3009278"/>
          </a:xfrm>
        </p:grpSpPr>
        <p:grpSp>
          <p:nvGrpSpPr>
            <p:cNvPr id="10244" name="Gruppo 103">
              <a:extLst>
                <a:ext uri="{FF2B5EF4-FFF2-40B4-BE49-F238E27FC236}">
                  <a16:creationId xmlns:a16="http://schemas.microsoft.com/office/drawing/2014/main" id="{909E2D0C-6E19-457F-91DF-D5404ADEE3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5775" y="1124744"/>
              <a:ext cx="3483190" cy="3009272"/>
              <a:chOff x="3385775" y="1124744"/>
              <a:chExt cx="3483190" cy="3009272"/>
            </a:xfrm>
          </p:grpSpPr>
          <p:sp>
            <p:nvSpPr>
              <p:cNvPr id="35" name="Rectangle 4">
                <a:extLst>
                  <a:ext uri="{FF2B5EF4-FFF2-40B4-BE49-F238E27FC236}">
                    <a16:creationId xmlns:a16="http://schemas.microsoft.com/office/drawing/2014/main" id="{19A829A2-EEF5-4007-AAAE-37E8E23A06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5775" y="1124744"/>
                <a:ext cx="2466471" cy="8999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45720" rIns="45720" anchor="ctr"/>
              <a:lstStyle/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rgbClr val="002060"/>
                    </a:solidFill>
                    <a:latin typeface="Calibri" pitchFamily="-105" charset="0"/>
                    <a:ea typeface="ＭＳ Ｐゴシック" pitchFamily="-105" charset="-128"/>
                  </a:rPr>
                  <a:t>DIRIGENTE SETTORE </a:t>
                </a:r>
                <a:br>
                  <a:rPr lang="it-IT" sz="1100" b="1" dirty="0">
                    <a:solidFill>
                      <a:srgbClr val="002060"/>
                    </a:solidFill>
                    <a:latin typeface="Calibri" pitchFamily="-105" charset="0"/>
                    <a:ea typeface="ＭＳ Ｐゴシック" pitchFamily="-105" charset="-128"/>
                  </a:rPr>
                </a:br>
                <a:r>
                  <a:rPr lang="it-IT" sz="1100" b="1" dirty="0">
                    <a:solidFill>
                      <a:srgbClr val="002060"/>
                    </a:solidFill>
                    <a:latin typeface="Calibri" pitchFamily="-105" charset="0"/>
                    <a:ea typeface="ＭＳ Ｐゴシック" pitchFamily="-105" charset="-128"/>
                  </a:rPr>
                  <a:t>AMMINISTRATIVO, CONTABILITA’, UTENZA </a:t>
                </a:r>
              </a:p>
            </p:txBody>
          </p:sp>
          <p:cxnSp>
            <p:nvCxnSpPr>
              <p:cNvPr id="39" name="Connettore 1 60">
                <a:extLst>
                  <a:ext uri="{FF2B5EF4-FFF2-40B4-BE49-F238E27FC236}">
                    <a16:creationId xmlns:a16="http://schemas.microsoft.com/office/drawing/2014/main" id="{A5BFBFF3-9957-4445-BE01-2A4D84CA10B4}"/>
                  </a:ext>
                </a:extLst>
              </p:cNvPr>
              <p:cNvCxnSpPr>
                <a:cxnSpLocks/>
                <a:stCxn id="35" idx="2"/>
                <a:endCxn id="35" idx="2"/>
              </p:cNvCxnSpPr>
              <p:nvPr/>
            </p:nvCxnSpPr>
            <p:spPr bwMode="auto">
              <a:xfrm>
                <a:off x="4619011" y="2024710"/>
                <a:ext cx="0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4">
                <a:extLst>
                  <a:ext uri="{FF2B5EF4-FFF2-40B4-BE49-F238E27FC236}">
                    <a16:creationId xmlns:a16="http://schemas.microsoft.com/office/drawing/2014/main" id="{EE42AE6A-547C-484C-B1C0-027FC6312A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7373" y="3016604"/>
                <a:ext cx="1791592" cy="11174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>
                    <a:lumMod val="75000"/>
                  </a:schemeClr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rgbClr val="002060"/>
                    </a:solidFill>
                    <a:latin typeface="Calibri" pitchFamily="-105" charset="0"/>
                    <a:ea typeface="ＭＳ Ｐゴシック" pitchFamily="-105" charset="-128"/>
                  </a:rPr>
                  <a:t>SERVIZIO CONTABILITA’ FINANZA E </a:t>
                </a:r>
              </a:p>
              <a:p>
                <a:pPr algn="ctr">
                  <a:spcAft>
                    <a:spcPts val="300"/>
                  </a:spcAft>
                  <a:defRPr/>
                </a:pPr>
                <a:r>
                  <a:rPr lang="it-IT" sz="1100" b="1" dirty="0">
                    <a:solidFill>
                      <a:srgbClr val="002060"/>
                    </a:solidFill>
                    <a:latin typeface="Calibri" pitchFamily="-105" charset="0"/>
                    <a:ea typeface="ＭＳ Ｐゴシック" pitchFamily="-105" charset="-128"/>
                  </a:rPr>
                  <a:t>REGOLAZIONE</a:t>
                </a:r>
              </a:p>
            </p:txBody>
          </p:sp>
        </p:grpSp>
        <p:sp>
          <p:nvSpPr>
            <p:cNvPr id="27" name="Rectangle 4">
              <a:extLst>
                <a:ext uri="{FF2B5EF4-FFF2-40B4-BE49-F238E27FC236}">
                  <a16:creationId xmlns:a16="http://schemas.microsoft.com/office/drawing/2014/main" id="{A5618834-8AAD-4429-A78B-94C18ED36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042" y="3015646"/>
              <a:ext cx="1791591" cy="11183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75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rgbClr val="002060"/>
                  </a:solidFill>
                  <a:latin typeface="Calibri" pitchFamily="-105" charset="0"/>
                  <a:ea typeface="ＭＳ Ｐゴシック" pitchFamily="-105" charset="-128"/>
                </a:rPr>
                <a:t>SERVIZIO UTENZA</a:t>
              </a:r>
            </a:p>
          </p:txBody>
        </p:sp>
      </p:grp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FD3DC1-D9AE-4847-A812-8D203BED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900" dirty="0"/>
              <a:t>REV 27/02/2024</a:t>
            </a:r>
          </a:p>
        </p:txBody>
      </p:sp>
      <p:cxnSp>
        <p:nvCxnSpPr>
          <p:cNvPr id="36" name="Connettore diritto 2">
            <a:extLst>
              <a:ext uri="{FF2B5EF4-FFF2-40B4-BE49-F238E27FC236}">
                <a16:creationId xmlns:a16="http://schemas.microsoft.com/office/drawing/2014/main" id="{CFAFFC6C-3F32-4CD0-A223-97B8980943F0}"/>
              </a:ext>
            </a:extLst>
          </p:cNvPr>
          <p:cNvCxnSpPr>
            <a:cxnSpLocks/>
          </p:cNvCxnSpPr>
          <p:nvPr/>
        </p:nvCxnSpPr>
        <p:spPr>
          <a:xfrm>
            <a:off x="5669587" y="1959198"/>
            <a:ext cx="0" cy="604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cxnSpLocks/>
          </p:cNvCxnSpPr>
          <p:nvPr/>
        </p:nvCxnSpPr>
        <p:spPr>
          <a:xfrm>
            <a:off x="3916796" y="2563969"/>
            <a:ext cx="3669337" cy="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27">
            <a:extLst>
              <a:ext uri="{FF2B5EF4-FFF2-40B4-BE49-F238E27FC236}">
                <a16:creationId xmlns:a16="http://schemas.microsoft.com/office/drawing/2014/main" id="{0D7CBDEC-E5E1-40F7-8DFA-49E98446A115}"/>
              </a:ext>
            </a:extLst>
          </p:cNvPr>
          <p:cNvCxnSpPr>
            <a:cxnSpLocks/>
          </p:cNvCxnSpPr>
          <p:nvPr/>
        </p:nvCxnSpPr>
        <p:spPr>
          <a:xfrm>
            <a:off x="7586133" y="2563969"/>
            <a:ext cx="6974" cy="386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27">
            <a:extLst>
              <a:ext uri="{FF2B5EF4-FFF2-40B4-BE49-F238E27FC236}">
                <a16:creationId xmlns:a16="http://schemas.microsoft.com/office/drawing/2014/main" id="{F236D0A9-196A-1F19-BEC4-1E19F0DCA556}"/>
              </a:ext>
            </a:extLst>
          </p:cNvPr>
          <p:cNvCxnSpPr>
            <a:cxnSpLocks/>
          </p:cNvCxnSpPr>
          <p:nvPr/>
        </p:nvCxnSpPr>
        <p:spPr>
          <a:xfrm>
            <a:off x="3916796" y="2563969"/>
            <a:ext cx="6974" cy="386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4">
            <a:extLst>
              <a:ext uri="{FF2B5EF4-FFF2-40B4-BE49-F238E27FC236}">
                <a16:creationId xmlns:a16="http://schemas.microsoft.com/office/drawing/2014/main" id="{8246AB00-C0D0-411C-BC91-6B9A7ECCD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5338" y="800894"/>
            <a:ext cx="2289533" cy="90011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it-IT" sz="1100" b="1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 pitchFamily="-105" charset="0"/>
              <a:ea typeface="ＭＳ Ｐゴシック" pitchFamily="-105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 pitchFamily="-105" charset="0"/>
                <a:ea typeface="ＭＳ Ｐゴシック" pitchFamily="-105" charset="-128"/>
                <a:cs typeface="+mn-cs"/>
              </a:rPr>
              <a:t>DIRIGENTE </a:t>
            </a:r>
            <a:b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 pitchFamily="-105" charset="0"/>
                <a:ea typeface="ＭＳ Ｐゴシック" pitchFamily="-105" charset="-128"/>
                <a:cs typeface="+mn-cs"/>
              </a:rPr>
            </a:b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 pitchFamily="-105" charset="0"/>
                <a:ea typeface="ＭＳ Ｐゴシック" pitchFamily="-105" charset="-128"/>
                <a:cs typeface="+mn-cs"/>
              </a:rPr>
              <a:t>SETTORE AFFARI GENERALI, </a:t>
            </a:r>
            <a:b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 pitchFamily="-105" charset="0"/>
                <a:ea typeface="ＭＳ Ｐゴシック" pitchFamily="-105" charset="-128"/>
                <a:cs typeface="+mn-cs"/>
              </a:rPr>
            </a:b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 pitchFamily="-105" charset="0"/>
                <a:ea typeface="ＭＳ Ｐゴシック" pitchFamily="-105" charset="-128"/>
                <a:cs typeface="+mn-cs"/>
              </a:rPr>
              <a:t>COMPLIANCE AZIENDALE, </a:t>
            </a:r>
            <a:b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 pitchFamily="-105" charset="0"/>
                <a:ea typeface="ＭＳ Ｐゴシック" pitchFamily="-105" charset="-128"/>
                <a:cs typeface="+mn-cs"/>
              </a:rPr>
            </a:b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 pitchFamily="-105" charset="0"/>
                <a:ea typeface="ＭＳ Ｐゴシック" pitchFamily="-105" charset="-128"/>
                <a:cs typeface="+mn-cs"/>
              </a:rPr>
              <a:t>CONTROLLO QUALITÀ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it-IT" sz="1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-105" charset="0"/>
              <a:ea typeface="ＭＳ Ｐゴシック" pitchFamily="-105" charset="-128"/>
              <a:cs typeface="+mn-cs"/>
            </a:endParaRPr>
          </a:p>
        </p:txBody>
      </p:sp>
      <p:cxnSp>
        <p:nvCxnSpPr>
          <p:cNvPr id="39" name="Connettore 1 60">
            <a:extLst>
              <a:ext uri="{FF2B5EF4-FFF2-40B4-BE49-F238E27FC236}">
                <a16:creationId xmlns:a16="http://schemas.microsoft.com/office/drawing/2014/main" id="{03D5097B-EC09-41BB-970D-4A67D7C31DDB}"/>
              </a:ext>
            </a:extLst>
          </p:cNvPr>
          <p:cNvCxnSpPr>
            <a:cxnSpLocks/>
            <a:stCxn id="35" idx="2"/>
            <a:endCxn id="35" idx="2"/>
          </p:cNvCxnSpPr>
          <p:nvPr/>
        </p:nvCxnSpPr>
        <p:spPr bwMode="auto">
          <a:xfrm>
            <a:off x="6090105" y="1701007"/>
            <a:ext cx="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4">
            <a:extLst>
              <a:ext uri="{FF2B5EF4-FFF2-40B4-BE49-F238E27FC236}">
                <a16:creationId xmlns:a16="http://schemas.microsoft.com/office/drawing/2014/main" id="{57A31D86-6605-464B-8621-EB6A702C6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0116" y="812659"/>
            <a:ext cx="1916295" cy="80861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 pitchFamily="-105" charset="0"/>
                <a:ea typeface="ＭＳ Ｐゴシック" pitchFamily="-105" charset="-128"/>
                <a:cs typeface="+mn-cs"/>
              </a:rPr>
              <a:t>U.O. FORMAZIONE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 pitchFamily="-105" charset="0"/>
                <a:ea typeface="ＭＳ Ｐゴシック" pitchFamily="-105" charset="-128"/>
                <a:cs typeface="+mn-cs"/>
              </a:rPr>
              <a:t>SICUREZZA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7F294922-9CB9-4441-ABF9-A45AEB481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5338" y="2583008"/>
            <a:ext cx="2289534" cy="109908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 pitchFamily="-105" charset="0"/>
                <a:ea typeface="ＭＳ Ｐゴシック" pitchFamily="-105" charset="-128"/>
                <a:cs typeface="+mn-cs"/>
              </a:rPr>
              <a:t>SERVIZIO AFFARI GENERALI, PERSONALE E ORGANIZZAZIONE, APPROVVIGIONAMENTI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AACD7FC2-E0E3-48FF-8140-6CBF685C5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739" y="2568496"/>
            <a:ext cx="2289539" cy="109749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endParaRPr lang="it-IT" sz="1100" b="1" dirty="0">
              <a:solidFill>
                <a:srgbClr val="254061"/>
              </a:solidFill>
              <a:latin typeface="Calibri" pitchFamily="-105" charset="0"/>
              <a:ea typeface="ＭＳ Ｐゴシック" pitchFamily="-105" charset="-128"/>
            </a:endParaRP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SERVIZIO ANA</a:t>
            </a: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 pitchFamily="-105" charset="0"/>
                <a:ea typeface="ＭＳ Ｐゴシック" pitchFamily="-105" charset="-128"/>
                <a:cs typeface="+mn-cs"/>
              </a:rPr>
              <a:t>LISI CHIMICO BIOLOGICHE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it-IT" sz="1100" b="1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 pitchFamily="-105" charset="0"/>
              <a:ea typeface="ＭＳ Ｐゴシック" pitchFamily="-105" charset="-128"/>
              <a:cs typeface="+mn-cs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FCECF297-2345-420B-967B-6561AACF480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424935" y="2583008"/>
            <a:ext cx="1899085" cy="109051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 pitchFamily="-105" charset="0"/>
                <a:ea typeface="ＭＳ Ｐゴシック" pitchFamily="-105" charset="-128"/>
                <a:cs typeface="+mn-cs"/>
              </a:rPr>
              <a:t>SERVIZIO COMUNICAZIONE AZIENDALE - EDUCAZIONE ALLA SOSTENIBILITA’</a:t>
            </a:r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2B40A316-44D6-4777-A1A3-EFF943737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35" y="4354330"/>
            <a:ext cx="1603437" cy="809349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 pitchFamily="-105" charset="0"/>
                <a:ea typeface="ＭＳ Ｐゴシック" pitchFamily="-105" charset="-128"/>
                <a:cs typeface="+mn-cs"/>
              </a:rPr>
              <a:t>U.O. </a:t>
            </a: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PERSONALE E ORGANIZZAZIONE</a:t>
            </a:r>
          </a:p>
        </p:txBody>
      </p:sp>
      <p:sp>
        <p:nvSpPr>
          <p:cNvPr id="34" name="Rectangle 4">
            <a:extLst>
              <a:ext uri="{FF2B5EF4-FFF2-40B4-BE49-F238E27FC236}">
                <a16:creationId xmlns:a16="http://schemas.microsoft.com/office/drawing/2014/main" id="{F47E9137-0F9C-44C1-9FCC-657569E0D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4468" y="4379347"/>
            <a:ext cx="2332719" cy="80934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it-IT" sz="1100" b="1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 pitchFamily="-105" charset="0"/>
              <a:ea typeface="ＭＳ Ｐゴシック" pitchFamily="-105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 pitchFamily="-105" charset="0"/>
                <a:ea typeface="ＭＳ Ｐゴシック" pitchFamily="-105" charset="-128"/>
                <a:cs typeface="+mn-cs"/>
              </a:rPr>
              <a:t>U.O. SEGRETERIA, AFFARI GENERALI, PROTOCOLLO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it-IT" sz="1100" b="1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 pitchFamily="-105" charset="0"/>
              <a:ea typeface="ＭＳ Ｐゴシック" pitchFamily="-105" charset="-128"/>
              <a:cs typeface="+mn-cs"/>
            </a:endParaRPr>
          </a:p>
        </p:txBody>
      </p:sp>
      <p:sp>
        <p:nvSpPr>
          <p:cNvPr id="11294" name="Title1">
            <a:extLst>
              <a:ext uri="{FF2B5EF4-FFF2-40B4-BE49-F238E27FC236}">
                <a16:creationId xmlns:a16="http://schemas.microsoft.com/office/drawing/2014/main" id="{1410E6AF-0152-4CFE-A63F-37EA97C635D5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2738" y="260350"/>
            <a:ext cx="1089397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85725" defTabSz="869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69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699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699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699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" marR="0" lvl="0" indent="0" algn="l" defTabSz="8699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SETTORE AFFARI GENERALI, COMPLIANCE AZIENDALE, CONTROLLO QUALITA’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4F75C8B-4ECA-4765-B69D-2117CF082FB2}"/>
              </a:ext>
            </a:extLst>
          </p:cNvPr>
          <p:cNvCxnSpPr>
            <a:cxnSpLocks/>
            <a:stCxn id="21" idx="2"/>
            <a:endCxn id="21" idx="2"/>
          </p:cNvCxnSpPr>
          <p:nvPr/>
        </p:nvCxnSpPr>
        <p:spPr>
          <a:xfrm>
            <a:off x="2610509" y="366598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4008A68-548D-4642-8A96-7DBF50DD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002868"/>
            <a:ext cx="4357689" cy="592665"/>
          </a:xfrm>
        </p:spPr>
        <p:txBody>
          <a:bodyPr/>
          <a:lstStyle/>
          <a:p>
            <a:r>
              <a:rPr lang="it-IT" sz="900" dirty="0"/>
              <a:t>REV 27/02/2024</a:t>
            </a:r>
          </a:p>
        </p:txBody>
      </p:sp>
      <p:sp>
        <p:nvSpPr>
          <p:cNvPr id="36" name="Rectangle 4">
            <a:extLst>
              <a:ext uri="{FF2B5EF4-FFF2-40B4-BE49-F238E27FC236}">
                <a16:creationId xmlns:a16="http://schemas.microsoft.com/office/drawing/2014/main" id="{2B40A316-44D6-4777-A1A3-EFF943737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0952" y="4365470"/>
            <a:ext cx="1661611" cy="809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 pitchFamily="-105" charset="0"/>
                <a:ea typeface="ＭＳ Ｐゴシック" pitchFamily="-105" charset="-128"/>
                <a:cs typeface="+mn-cs"/>
              </a:rPr>
              <a:t>U.O.GARE E  APPROVVIGIONAMENTI</a:t>
            </a: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FCECF297-2345-420B-967B-6561AACF480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523798" y="810685"/>
            <a:ext cx="1800225" cy="9265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 pitchFamily="-105" charset="0"/>
                <a:ea typeface="ＭＳ Ｐゴシック" pitchFamily="-105" charset="-128"/>
                <a:cs typeface="+mn-cs"/>
              </a:rPr>
              <a:t>SERVIZIO PREVENZIONE E PROTEZIONE </a:t>
            </a:r>
          </a:p>
        </p:txBody>
      </p:sp>
      <p:cxnSp>
        <p:nvCxnSpPr>
          <p:cNvPr id="48" name="Connettore diritto 31">
            <a:extLst>
              <a:ext uri="{FF2B5EF4-FFF2-40B4-BE49-F238E27FC236}">
                <a16:creationId xmlns:a16="http://schemas.microsoft.com/office/drawing/2014/main" id="{3AE5D9F1-AE52-4975-8D19-DAA6344F73AF}"/>
              </a:ext>
            </a:extLst>
          </p:cNvPr>
          <p:cNvCxnSpPr>
            <a:cxnSpLocks/>
          </p:cNvCxnSpPr>
          <p:nvPr/>
        </p:nvCxnSpPr>
        <p:spPr bwMode="auto">
          <a:xfrm flipV="1">
            <a:off x="2610509" y="2091074"/>
            <a:ext cx="6813400" cy="1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39">
            <a:extLst>
              <a:ext uri="{FF2B5EF4-FFF2-40B4-BE49-F238E27FC236}">
                <a16:creationId xmlns:a16="http://schemas.microsoft.com/office/drawing/2014/main" id="{89CA158E-4B6A-4A9F-BF78-BEF720142871}"/>
              </a:ext>
            </a:extLst>
          </p:cNvPr>
          <p:cNvCxnSpPr>
            <a:cxnSpLocks/>
            <a:endCxn id="21" idx="0"/>
          </p:cNvCxnSpPr>
          <p:nvPr/>
        </p:nvCxnSpPr>
        <p:spPr bwMode="auto">
          <a:xfrm>
            <a:off x="2610509" y="2102101"/>
            <a:ext cx="0" cy="466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BEA154F-6AC5-0470-0CE0-180C5234F50B}"/>
              </a:ext>
            </a:extLst>
          </p:cNvPr>
          <p:cNvCxnSpPr>
            <a:cxnSpLocks/>
            <a:stCxn id="35" idx="3"/>
          </p:cNvCxnSpPr>
          <p:nvPr/>
        </p:nvCxnSpPr>
        <p:spPr>
          <a:xfrm flipV="1">
            <a:off x="7234871" y="1248355"/>
            <a:ext cx="1288927" cy="2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5A856919-5E2A-870E-047C-0908B34FE89F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3668204" y="1245948"/>
            <a:ext cx="1277134" cy="5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39">
            <a:extLst>
              <a:ext uri="{FF2B5EF4-FFF2-40B4-BE49-F238E27FC236}">
                <a16:creationId xmlns:a16="http://schemas.microsoft.com/office/drawing/2014/main" id="{C84F51C1-DF3F-8E37-4D6C-815432C6D322}"/>
              </a:ext>
            </a:extLst>
          </p:cNvPr>
          <p:cNvCxnSpPr>
            <a:cxnSpLocks/>
          </p:cNvCxnSpPr>
          <p:nvPr/>
        </p:nvCxnSpPr>
        <p:spPr bwMode="auto">
          <a:xfrm>
            <a:off x="9413317" y="2091073"/>
            <a:ext cx="0" cy="477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B61AFF4-B913-E09A-EA58-AB36B268E58A}"/>
              </a:ext>
            </a:extLst>
          </p:cNvPr>
          <p:cNvCxnSpPr>
            <a:cxnSpLocks/>
            <a:stCxn id="35" idx="2"/>
            <a:endCxn id="27" idx="0"/>
          </p:cNvCxnSpPr>
          <p:nvPr/>
        </p:nvCxnSpPr>
        <p:spPr>
          <a:xfrm>
            <a:off x="6090105" y="1701007"/>
            <a:ext cx="0" cy="882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0B4A7FEC-7853-F63F-4F22-991AB57453D0}"/>
              </a:ext>
            </a:extLst>
          </p:cNvPr>
          <p:cNvCxnSpPr>
            <a:cxnSpLocks/>
          </p:cNvCxnSpPr>
          <p:nvPr/>
        </p:nvCxnSpPr>
        <p:spPr>
          <a:xfrm>
            <a:off x="6063831" y="3678512"/>
            <a:ext cx="5893" cy="265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DAD7EC9A-98CC-1354-4873-628EB2B72B96}"/>
              </a:ext>
            </a:extLst>
          </p:cNvPr>
          <p:cNvCxnSpPr/>
          <p:nvPr/>
        </p:nvCxnSpPr>
        <p:spPr>
          <a:xfrm>
            <a:off x="4212587" y="3950296"/>
            <a:ext cx="4052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160985AA-B5C7-9D87-5EC0-4E22D0EB1275}"/>
              </a:ext>
            </a:extLst>
          </p:cNvPr>
          <p:cNvCxnSpPr/>
          <p:nvPr/>
        </p:nvCxnSpPr>
        <p:spPr>
          <a:xfrm>
            <a:off x="4212587" y="3943847"/>
            <a:ext cx="0" cy="41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4AB9F2A6-C2C4-7CA9-5A09-5A31C53C2808}"/>
              </a:ext>
            </a:extLst>
          </p:cNvPr>
          <p:cNvCxnSpPr/>
          <p:nvPr/>
        </p:nvCxnSpPr>
        <p:spPr>
          <a:xfrm>
            <a:off x="6063831" y="3943846"/>
            <a:ext cx="0" cy="41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734D3F92-18E0-0209-8D72-74E8EEF82FDF}"/>
              </a:ext>
            </a:extLst>
          </p:cNvPr>
          <p:cNvCxnSpPr/>
          <p:nvPr/>
        </p:nvCxnSpPr>
        <p:spPr>
          <a:xfrm>
            <a:off x="8264877" y="3968864"/>
            <a:ext cx="0" cy="41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4">
            <a:extLst>
              <a:ext uri="{FF2B5EF4-FFF2-40B4-BE49-F238E27FC236}">
                <a16:creationId xmlns:a16="http://schemas.microsoft.com/office/drawing/2014/main" id="{A696FFEF-F182-461E-A6F5-3C5C93F65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4468" y="5375298"/>
            <a:ext cx="1060410" cy="9279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U. Op. Affari Legali e Compliance</a:t>
            </a:r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7E824F85-BEDB-3060-415A-96B28564783E}"/>
              </a:ext>
            </a:extLst>
          </p:cNvPr>
          <p:cNvCxnSpPr>
            <a:cxnSpLocks/>
          </p:cNvCxnSpPr>
          <p:nvPr/>
        </p:nvCxnSpPr>
        <p:spPr>
          <a:xfrm>
            <a:off x="7759956" y="5188694"/>
            <a:ext cx="0" cy="186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>
            <a:extLst>
              <a:ext uri="{FF2B5EF4-FFF2-40B4-BE49-F238E27FC236}">
                <a16:creationId xmlns:a16="http://schemas.microsoft.com/office/drawing/2014/main" id="{76C77A13-C68C-52DA-F081-23ED75146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388" y="5368414"/>
            <a:ext cx="1098799" cy="9279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U. Op. Segreteria di Direzione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9B8D99E2-DAF5-5D36-F811-C09CA551C734}"/>
              </a:ext>
            </a:extLst>
          </p:cNvPr>
          <p:cNvCxnSpPr>
            <a:cxnSpLocks/>
          </p:cNvCxnSpPr>
          <p:nvPr/>
        </p:nvCxnSpPr>
        <p:spPr>
          <a:xfrm>
            <a:off x="9144808" y="5181810"/>
            <a:ext cx="0" cy="186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96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1">
            <a:extLst>
              <a:ext uri="{FF2B5EF4-FFF2-40B4-BE49-F238E27FC236}">
                <a16:creationId xmlns:a16="http://schemas.microsoft.com/office/drawing/2014/main" id="{67E5A652-A63B-4A23-950F-EE077C58737A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70034" y="260350"/>
            <a:ext cx="1081953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85725" defTabSz="869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69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699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699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699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69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</a:rPr>
              <a:t>SETTORE TELECOMUNICAZIONI, SERVIZI INFORMATICI – INFORMATIVI, CONTROLLO DI GESTIONE</a:t>
            </a:r>
          </a:p>
        </p:txBody>
      </p:sp>
      <p:grpSp>
        <p:nvGrpSpPr>
          <p:cNvPr id="10244" name="Gruppo 103">
            <a:extLst>
              <a:ext uri="{FF2B5EF4-FFF2-40B4-BE49-F238E27FC236}">
                <a16:creationId xmlns:a16="http://schemas.microsoft.com/office/drawing/2014/main" id="{909E2D0C-6E19-457F-91DF-D5404ADEE315}"/>
              </a:ext>
            </a:extLst>
          </p:cNvPr>
          <p:cNvGrpSpPr>
            <a:grpSpLocks/>
          </p:cNvGrpSpPr>
          <p:nvPr/>
        </p:nvGrpSpPr>
        <p:grpSpPr bwMode="auto">
          <a:xfrm>
            <a:off x="3801653" y="915304"/>
            <a:ext cx="3563911" cy="982139"/>
            <a:chOff x="2304038" y="1042730"/>
            <a:chExt cx="3563486" cy="981981"/>
          </a:xfrm>
        </p:grpSpPr>
        <p:sp>
          <p:nvSpPr>
            <p:cNvPr id="35" name="Rectangle 4">
              <a:extLst>
                <a:ext uri="{FF2B5EF4-FFF2-40B4-BE49-F238E27FC236}">
                  <a16:creationId xmlns:a16="http://schemas.microsoft.com/office/drawing/2014/main" id="{19A829A2-EEF5-4007-AAAE-37E8E23A0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038" y="1042730"/>
              <a:ext cx="3563486" cy="9819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75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rgbClr val="254061"/>
                  </a:solidFill>
                  <a:latin typeface="Calibri" pitchFamily="-105" charset="0"/>
                  <a:ea typeface="ＭＳ Ｐゴシック" pitchFamily="-105" charset="-128"/>
                </a:rPr>
                <a:t>RESPONSABILE  SETTORE TELECOMUNICAZIONI </a:t>
              </a:r>
            </a:p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chemeClr val="accent1">
                      <a:lumMod val="75000"/>
                    </a:schemeClr>
                  </a:solidFill>
                  <a:latin typeface="Calibri" pitchFamily="-105" charset="0"/>
                  <a:ea typeface="ＭＳ Ｐゴシック" pitchFamily="-105" charset="-128"/>
                </a:rPr>
                <a:t>SERVIZI</a:t>
              </a:r>
              <a:r>
                <a:rPr lang="it-IT" sz="1100" b="1" dirty="0">
                  <a:solidFill>
                    <a:srgbClr val="254061"/>
                  </a:solidFill>
                  <a:latin typeface="Calibri" pitchFamily="-105" charset="0"/>
                  <a:ea typeface="ＭＳ Ｐゴシック" pitchFamily="-105" charset="-128"/>
                </a:rPr>
                <a:t> INFORMATICI – INFORMATIVI, </a:t>
              </a:r>
            </a:p>
            <a:p>
              <a:pPr algn="ctr">
                <a:spcAft>
                  <a:spcPts val="300"/>
                </a:spcAft>
                <a:defRPr/>
              </a:pPr>
              <a:r>
                <a:rPr lang="it-IT" sz="1100" b="1" dirty="0">
                  <a:solidFill>
                    <a:srgbClr val="254061"/>
                  </a:solidFill>
                  <a:latin typeface="Calibri" pitchFamily="-105" charset="0"/>
                  <a:ea typeface="ＭＳ Ｐゴシック" pitchFamily="-105" charset="-128"/>
                </a:rPr>
                <a:t>CONTROLLO DI GESTIONE</a:t>
              </a:r>
            </a:p>
          </p:txBody>
        </p:sp>
        <p:cxnSp>
          <p:nvCxnSpPr>
            <p:cNvPr id="39" name="Connettore 1 60">
              <a:extLst>
                <a:ext uri="{FF2B5EF4-FFF2-40B4-BE49-F238E27FC236}">
                  <a16:creationId xmlns:a16="http://schemas.microsoft.com/office/drawing/2014/main" id="{A5BFBFF3-9957-4445-BE01-2A4D84CA10B4}"/>
                </a:ext>
              </a:extLst>
            </p:cNvPr>
            <p:cNvCxnSpPr>
              <a:cxnSpLocks/>
              <a:stCxn id="35" idx="2"/>
              <a:endCxn id="35" idx="2"/>
            </p:cNvCxnSpPr>
            <p:nvPr/>
          </p:nvCxnSpPr>
          <p:spPr bwMode="auto">
            <a:xfrm>
              <a:off x="4085781" y="2024711"/>
              <a:ext cx="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4">
            <a:extLst>
              <a:ext uri="{FF2B5EF4-FFF2-40B4-BE49-F238E27FC236}">
                <a16:creationId xmlns:a16="http://schemas.microsoft.com/office/drawing/2014/main" id="{A2C5C4B6-AF80-4265-A312-02F44F0A1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638" y="2908553"/>
            <a:ext cx="2267711" cy="81192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SERVIZI INFORMATIVI</a:t>
            </a:r>
          </a:p>
          <a:p>
            <a:pPr algn="ctr">
              <a:spcAft>
                <a:spcPts val="600"/>
              </a:spcAft>
              <a:defRPr/>
            </a:pPr>
            <a:endParaRPr lang="it-IT" sz="900" dirty="0">
              <a:solidFill>
                <a:srgbClr val="0070C0"/>
              </a:solidFill>
              <a:latin typeface="Calibri" pitchFamily="-105" charset="0"/>
              <a:ea typeface="ＭＳ Ｐゴシック" pitchFamily="-105" charset="-128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BD77EF25-4001-4B9D-9D0F-EABC9D7AF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5580" y="4281124"/>
            <a:ext cx="1886668" cy="91842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U.O.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TELECONTROLLO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6F460427-A7B8-4A04-8E8D-B85B4B069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045" y="5188886"/>
            <a:ext cx="1307835" cy="69788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 err="1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U.Op</a:t>
            </a: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. 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Servizi Informatici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06EABA88-2E81-4AE9-A38E-A694499BA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865" y="3982324"/>
            <a:ext cx="1815237" cy="93858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U.O.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TELECOMUNICAZIONI</a:t>
            </a: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750694DA-780A-4564-B4AB-9601A254F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574" y="4273917"/>
            <a:ext cx="1956811" cy="91414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U.O.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MODELLAZIONE RETI</a:t>
            </a:r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5950D049-BCC1-46D5-B8B4-CF2DA3E24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796" y="2920323"/>
            <a:ext cx="2586266" cy="794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-105" charset="0"/>
                <a:ea typeface="ＭＳ Ｐゴシック" pitchFamily="-105" charset="-128"/>
              </a:rPr>
              <a:t>TELECOMUNICAZIONI SERVIZI INFORMATICI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92A6BCA9-3EC1-4A7A-8AA3-781F8024EBEE}"/>
              </a:ext>
            </a:extLst>
          </p:cNvPr>
          <p:cNvCxnSpPr>
            <a:cxnSpLocks/>
          </p:cNvCxnSpPr>
          <p:nvPr/>
        </p:nvCxnSpPr>
        <p:spPr>
          <a:xfrm flipV="1">
            <a:off x="6009730" y="2506586"/>
            <a:ext cx="1932764" cy="2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D05E07-9A8F-4008-8090-55375FB592E9}"/>
              </a:ext>
            </a:extLst>
          </p:cNvPr>
          <p:cNvCxnSpPr>
            <a:cxnSpLocks/>
          </p:cNvCxnSpPr>
          <p:nvPr/>
        </p:nvCxnSpPr>
        <p:spPr>
          <a:xfrm flipH="1" flipV="1">
            <a:off x="3154963" y="2513901"/>
            <a:ext cx="2901628" cy="2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13968213-4142-4CB5-8DCE-DDD0131EE243}"/>
              </a:ext>
            </a:extLst>
          </p:cNvPr>
          <p:cNvCxnSpPr/>
          <p:nvPr/>
        </p:nvCxnSpPr>
        <p:spPr>
          <a:xfrm>
            <a:off x="3158434" y="2509447"/>
            <a:ext cx="0" cy="399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5AE1C72A-800A-4A50-8DF1-5F6FE81E30C4}"/>
              </a:ext>
            </a:extLst>
          </p:cNvPr>
          <p:cNvCxnSpPr>
            <a:cxnSpLocks/>
          </p:cNvCxnSpPr>
          <p:nvPr/>
        </p:nvCxnSpPr>
        <p:spPr>
          <a:xfrm>
            <a:off x="7942494" y="2509447"/>
            <a:ext cx="0" cy="385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0F166B78-14A9-461B-A05F-115843346D2F}"/>
              </a:ext>
            </a:extLst>
          </p:cNvPr>
          <p:cNvCxnSpPr>
            <a:cxnSpLocks/>
          </p:cNvCxnSpPr>
          <p:nvPr/>
        </p:nvCxnSpPr>
        <p:spPr>
          <a:xfrm>
            <a:off x="7942493" y="3720475"/>
            <a:ext cx="0" cy="221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1F451F8-9584-42AB-8324-5AB7F35C35A4}"/>
              </a:ext>
            </a:extLst>
          </p:cNvPr>
          <p:cNvCxnSpPr>
            <a:cxnSpLocks/>
          </p:cNvCxnSpPr>
          <p:nvPr/>
        </p:nvCxnSpPr>
        <p:spPr>
          <a:xfrm>
            <a:off x="3136107" y="4910312"/>
            <a:ext cx="0" cy="277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6A637150-2CCB-40D2-A051-A0AE938A6385}"/>
              </a:ext>
            </a:extLst>
          </p:cNvPr>
          <p:cNvCxnSpPr>
            <a:cxnSpLocks/>
          </p:cNvCxnSpPr>
          <p:nvPr/>
        </p:nvCxnSpPr>
        <p:spPr>
          <a:xfrm>
            <a:off x="6923063" y="3950996"/>
            <a:ext cx="2038860" cy="4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9EB95B32-1648-4A1A-A410-60D9A0B4ED1A}"/>
              </a:ext>
            </a:extLst>
          </p:cNvPr>
          <p:cNvCxnSpPr>
            <a:cxnSpLocks/>
          </p:cNvCxnSpPr>
          <p:nvPr/>
        </p:nvCxnSpPr>
        <p:spPr>
          <a:xfrm>
            <a:off x="6923063" y="3941672"/>
            <a:ext cx="0" cy="269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0" name="Connettore diritto 10239">
            <a:extLst>
              <a:ext uri="{FF2B5EF4-FFF2-40B4-BE49-F238E27FC236}">
                <a16:creationId xmlns:a16="http://schemas.microsoft.com/office/drawing/2014/main" id="{04723867-7EB6-4922-83E0-1D2B9EADCC23}"/>
              </a:ext>
            </a:extLst>
          </p:cNvPr>
          <p:cNvCxnSpPr>
            <a:cxnSpLocks/>
          </p:cNvCxnSpPr>
          <p:nvPr/>
        </p:nvCxnSpPr>
        <p:spPr>
          <a:xfrm>
            <a:off x="8961923" y="3950996"/>
            <a:ext cx="0" cy="330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C0E94CB-91A6-46F8-9F7C-38C47F7A4379}"/>
              </a:ext>
            </a:extLst>
          </p:cNvPr>
          <p:cNvCxnSpPr>
            <a:cxnSpLocks/>
            <a:stCxn id="35" idx="2"/>
            <a:endCxn id="35" idx="2"/>
          </p:cNvCxnSpPr>
          <p:nvPr/>
        </p:nvCxnSpPr>
        <p:spPr>
          <a:xfrm>
            <a:off x="5583609" y="189744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480F5032-DD15-463F-8B32-7862D417354D}"/>
              </a:ext>
            </a:extLst>
          </p:cNvPr>
          <p:cNvCxnSpPr>
            <a:cxnSpLocks/>
          </p:cNvCxnSpPr>
          <p:nvPr/>
        </p:nvCxnSpPr>
        <p:spPr>
          <a:xfrm>
            <a:off x="5547200" y="1914827"/>
            <a:ext cx="0" cy="587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AC0D521-9BCC-46DE-A30F-2457F52E5F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5782734"/>
            <a:ext cx="3313177" cy="577811"/>
          </a:xfrm>
        </p:spPr>
        <p:txBody>
          <a:bodyPr/>
          <a:lstStyle/>
          <a:p>
            <a:r>
              <a:rPr lang="it-IT" sz="900" dirty="0"/>
              <a:t>REV 27/02/2024</a:t>
            </a:r>
          </a:p>
          <a:p>
            <a:endParaRPr lang="it-IT" dirty="0"/>
          </a:p>
        </p:txBody>
      </p:sp>
      <p:cxnSp>
        <p:nvCxnSpPr>
          <p:cNvPr id="47" name="Connettore diritto 45">
            <a:extLst>
              <a:ext uri="{FF2B5EF4-FFF2-40B4-BE49-F238E27FC236}">
                <a16:creationId xmlns:a16="http://schemas.microsoft.com/office/drawing/2014/main" id="{53AFC544-7182-4B7A-A6B3-A219F42A415C}"/>
              </a:ext>
            </a:extLst>
          </p:cNvPr>
          <p:cNvCxnSpPr>
            <a:cxnSpLocks/>
          </p:cNvCxnSpPr>
          <p:nvPr/>
        </p:nvCxnSpPr>
        <p:spPr>
          <a:xfrm>
            <a:off x="3136107" y="3714548"/>
            <a:ext cx="0" cy="256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4">
            <a:extLst>
              <a:ext uri="{FF2B5EF4-FFF2-40B4-BE49-F238E27FC236}">
                <a16:creationId xmlns:a16="http://schemas.microsoft.com/office/drawing/2014/main" id="{E5F491CC-3737-4745-AF1F-49164CA0BC8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519425" y="1042879"/>
            <a:ext cx="1800224" cy="87194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 anchor="ctr"/>
          <a:lstStyle/>
          <a:p>
            <a:pPr algn="ctr">
              <a:spcAft>
                <a:spcPts val="300"/>
              </a:spcAft>
              <a:defRPr/>
            </a:pPr>
            <a:endParaRPr lang="it-IT" sz="1100" b="1" dirty="0">
              <a:solidFill>
                <a:srgbClr val="254061"/>
              </a:solidFill>
              <a:latin typeface="Calibri" pitchFamily="-105" charset="0"/>
              <a:ea typeface="ＭＳ Ｐゴシック" pitchFamily="-105" charset="-128"/>
            </a:endParaRP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SERVIZIO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CONTROLLO DI GESTIONE</a:t>
            </a:r>
          </a:p>
          <a:p>
            <a:pPr algn="ctr">
              <a:spcAft>
                <a:spcPts val="300"/>
              </a:spcAft>
              <a:defRPr/>
            </a:pPr>
            <a:r>
              <a:rPr lang="it-IT" sz="1100" b="1" dirty="0">
                <a:solidFill>
                  <a:srgbClr val="254061"/>
                </a:solidFill>
                <a:latin typeface="Calibri" pitchFamily="-105" charset="0"/>
                <a:ea typeface="ＭＳ Ｐゴシック" pitchFamily="-105" charset="-128"/>
              </a:rPr>
              <a:t>  </a:t>
            </a:r>
          </a:p>
        </p:txBody>
      </p:sp>
      <p:cxnSp>
        <p:nvCxnSpPr>
          <p:cNvPr id="57" name="Connettore diritto 14">
            <a:extLst>
              <a:ext uri="{FF2B5EF4-FFF2-40B4-BE49-F238E27FC236}">
                <a16:creationId xmlns:a16="http://schemas.microsoft.com/office/drawing/2014/main" id="{480F5032-DD15-463F-8B32-7862D417354D}"/>
              </a:ext>
            </a:extLst>
          </p:cNvPr>
          <p:cNvCxnSpPr/>
          <p:nvPr/>
        </p:nvCxnSpPr>
        <p:spPr>
          <a:xfrm>
            <a:off x="7365565" y="1414009"/>
            <a:ext cx="1153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9475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false"/>
  <p:tag name="TEXT" val="Slide Title &amp;1:"/>
  <p:tag name="FILL" val="true"/>
  <p:tag name="OPTIONAL" val="false"/>
  <p:tag name="NAME" val="Title1"/>
  <p:tag name="HEIGHT" val="1"/>
  <p:tag name="INDENTED" val="false"/>
  <p:tag name="CAPTION HEIGH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false"/>
  <p:tag name="TEXT" val="Slide Title &amp;1:"/>
  <p:tag name="FILL" val="true"/>
  <p:tag name="OPTIONAL" val="false"/>
  <p:tag name="NAME" val="Title1"/>
  <p:tag name="HEIGHT" val="1"/>
  <p:tag name="INDENTED" val="false"/>
  <p:tag name="CAPTION HEIGH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false"/>
  <p:tag name="TEXT" val="Slide Title &amp;1:"/>
  <p:tag name="FILL" val="true"/>
  <p:tag name="OPTIONAL" val="false"/>
  <p:tag name="NAME" val="Title1"/>
  <p:tag name="HEIGHT" val="1"/>
  <p:tag name="INDENTED" val="false"/>
  <p:tag name="CAPTION HEIGHT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false"/>
  <p:tag name="TEXT" val="Slide Title &amp;1:"/>
  <p:tag name="FILL" val="true"/>
  <p:tag name="OPTIONAL" val="false"/>
  <p:tag name="NAME" val="Title1"/>
  <p:tag name="HEIGHT" val="1"/>
  <p:tag name="INDENTED" val="false"/>
  <p:tag name="CAPTION HEIGHT" val="1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363</Words>
  <Application>Microsoft Office PowerPoint</Application>
  <PresentationFormat>Widescreen</PresentationFormat>
  <Paragraphs>84</Paragraphs>
  <Slides>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 post fusione Cadf/Delta Web</dc:title>
  <dc:creator>p.buzzi</dc:creator>
  <cp:lastModifiedBy>Simona ZANELLATO</cp:lastModifiedBy>
  <cp:revision>73</cp:revision>
  <cp:lastPrinted>2023-08-08T13:37:39Z</cp:lastPrinted>
  <dcterms:created xsi:type="dcterms:W3CDTF">2020-08-18T10:46:39Z</dcterms:created>
  <dcterms:modified xsi:type="dcterms:W3CDTF">2024-02-28T12:13:29Z</dcterms:modified>
</cp:coreProperties>
</file>